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460" r:id="rId4"/>
    <p:sldId id="461" r:id="rId5"/>
    <p:sldId id="258" r:id="rId6"/>
    <p:sldId id="259" r:id="rId7"/>
    <p:sldId id="386" r:id="rId8"/>
    <p:sldId id="349" r:id="rId9"/>
    <p:sldId id="357" r:id="rId10"/>
    <p:sldId id="387" r:id="rId11"/>
    <p:sldId id="388" r:id="rId12"/>
    <p:sldId id="389" r:id="rId13"/>
    <p:sldId id="390" r:id="rId14"/>
    <p:sldId id="391" r:id="rId15"/>
    <p:sldId id="393" r:id="rId16"/>
    <p:sldId id="392" r:id="rId17"/>
    <p:sldId id="394" r:id="rId18"/>
    <p:sldId id="395" r:id="rId19"/>
    <p:sldId id="397" r:id="rId20"/>
    <p:sldId id="396" r:id="rId21"/>
    <p:sldId id="398" r:id="rId22"/>
    <p:sldId id="399" r:id="rId23"/>
    <p:sldId id="400" r:id="rId24"/>
    <p:sldId id="402" r:id="rId25"/>
    <p:sldId id="403" r:id="rId26"/>
    <p:sldId id="405" r:id="rId27"/>
    <p:sldId id="404" r:id="rId28"/>
    <p:sldId id="407" r:id="rId29"/>
    <p:sldId id="406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267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807E"/>
    <a:srgbClr val="6B4A8C"/>
    <a:srgbClr val="D6908E"/>
    <a:srgbClr val="558ED5"/>
    <a:srgbClr val="E6B9B8"/>
    <a:srgbClr val="8EB4E3"/>
    <a:srgbClr val="D48A88"/>
    <a:srgbClr val="D99694"/>
    <a:srgbClr val="DA7A70"/>
    <a:srgbClr val="3D2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8" autoAdjust="0"/>
    <p:restoredTop sz="94504" autoAdjust="0"/>
  </p:normalViewPr>
  <p:slideViewPr>
    <p:cSldViewPr>
      <p:cViewPr varScale="1">
        <p:scale>
          <a:sx n="77" d="100"/>
          <a:sy n="77" d="100"/>
        </p:scale>
        <p:origin x="100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907E6-AA02-4B9B-B749-50F668EF31C4}" type="datetimeFigureOut">
              <a:rPr lang="ko-KR" altLang="en-US" smtClean="0"/>
              <a:t>2025-03-10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CE8B9-5E42-4F37-9105-6B268F56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2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01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64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345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626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961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2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577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8609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4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59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81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C07B6-6A49-4088-8F80-0515BEC34E4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079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450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358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927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396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416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262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6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38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60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72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187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464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939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60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8" y="823915"/>
            <a:ext cx="15408273" cy="652463"/>
          </a:xfrm>
          <a:prstGeom prst="rect">
            <a:avLst/>
          </a:prstGeom>
        </p:spPr>
        <p:txBody>
          <a:bodyPr lIns="0" tIns="0" rIns="0" bIns="0"/>
          <a:lstStyle>
            <a:lvl1pPr>
              <a:defRPr sz="3750" b="1" spc="-9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41453" y="1506857"/>
            <a:ext cx="15408273" cy="4879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250" spc="-9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823913"/>
            <a:ext cx="638177" cy="652644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225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484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3/10/2025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ohintaek@gmail.com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75580" y="2432366"/>
            <a:ext cx="17007619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7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빅데이터가 알려주지 않은 전략</a:t>
            </a:r>
            <a:r>
              <a:rPr lang="en-US" altLang="ko-KR" sz="7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(1)</a:t>
            </a:r>
          </a:p>
          <a:p>
            <a:r>
              <a:rPr lang="ko-KR" altLang="en-US" sz="7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</a:t>
            </a:r>
            <a:r>
              <a:rPr lang="en-US" sz="72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 </a:t>
            </a:r>
            <a:endParaRPr lang="en-US" sz="7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97778" y="8913352"/>
            <a:ext cx="457004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lang="en-US" sz="3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0190" y="3924300"/>
            <a:ext cx="11557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중앙대학교 일반대학원 문화예술경영학과</a:t>
            </a:r>
            <a:endParaRPr lang="ko-KR" altLang="en-US" sz="4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F2C47-CB91-412F-BCC1-258087CC59D8}"/>
              </a:ext>
            </a:extLst>
          </p:cNvPr>
          <p:cNvSpPr txBox="1"/>
          <p:nvPr/>
        </p:nvSpPr>
        <p:spPr>
          <a:xfrm>
            <a:off x="1143000" y="1724480"/>
            <a:ext cx="9070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 </a:t>
            </a:r>
            <a:r>
              <a:rPr lang="en-US" altLang="ko-KR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4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 첫번째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933700"/>
            <a:ext cx="15925800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문화에 대한 가장 심대한 통찰을 이해하고 싶다면 먼저 해당 문화에 속한 사람들이 왜 특정한 방식으로 행동하는 지 잘 이해 해야 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우리의 현실</a:t>
            </a:r>
            <a:r>
              <a:rPr lang="en-US" altLang="ko-KR" sz="2400" dirty="0"/>
              <a:t>, </a:t>
            </a:r>
            <a:r>
              <a:rPr lang="ko-KR" altLang="en-US" sz="2400" dirty="0"/>
              <a:t>우리가 중요하다고 생각하는 모든 것은 대단히 맥락적이고 역사적이다</a:t>
            </a:r>
            <a:r>
              <a:rPr lang="en-US" altLang="ko-KR" sz="2400" dirty="0"/>
              <a:t>. </a:t>
            </a:r>
            <a:r>
              <a:rPr lang="ko-KR" altLang="en-US" sz="2400" dirty="0"/>
              <a:t>대개 우리는 그 맥락을 넘어서 생각하지 못한다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하이데거에</a:t>
            </a:r>
            <a:r>
              <a:rPr lang="ko-KR" altLang="en-US" sz="2400" dirty="0"/>
              <a:t> 의하면 인간은 자신이 살아가는 사회에 따라 정의 된다</a:t>
            </a:r>
            <a:r>
              <a:rPr lang="en-US" altLang="ko-KR" sz="2400" dirty="0"/>
              <a:t>. </a:t>
            </a:r>
            <a:r>
              <a:rPr lang="ko-KR" altLang="en-US" sz="2400" dirty="0"/>
              <a:t>즉 다른 문화를 이해하려 할 때 내가 가진 경험과 환경</a:t>
            </a:r>
            <a:r>
              <a:rPr lang="en-US" altLang="ko-KR" sz="2400" dirty="0"/>
              <a:t>, </a:t>
            </a:r>
            <a:r>
              <a:rPr lang="ko-KR" altLang="en-US" sz="2400" dirty="0"/>
              <a:t>문화를 기준으로 생각하기 쉬움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알고리즘 사고에서는 한 병의 향수는 몇 밀리그램의 액체</a:t>
            </a:r>
            <a:r>
              <a:rPr lang="en-US" altLang="ko-KR" sz="2400" dirty="0"/>
              <a:t>, </a:t>
            </a:r>
            <a:r>
              <a:rPr lang="ko-KR" altLang="en-US" sz="2400" dirty="0"/>
              <a:t>펜은 금속에 붙어 있는 플라스틱 막대임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센스 메이킹은 모든 대상을 다른 대상과 연계해 지각한다</a:t>
            </a:r>
            <a:r>
              <a:rPr lang="en-US" altLang="ko-KR" sz="2400" dirty="0"/>
              <a:t>. </a:t>
            </a:r>
            <a:r>
              <a:rPr lang="ko-KR" altLang="en-US" sz="2400" dirty="0"/>
              <a:t>향수는 립스틱</a:t>
            </a:r>
            <a:r>
              <a:rPr lang="en-US" altLang="ko-KR" sz="2400" dirty="0"/>
              <a:t>, </a:t>
            </a:r>
            <a:r>
              <a:rPr lang="ko-KR" altLang="en-US" sz="2400" dirty="0"/>
              <a:t>하이힐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문자메세지와</a:t>
            </a:r>
            <a:r>
              <a:rPr lang="ko-KR" altLang="en-US" sz="2400" dirty="0"/>
              <a:t> 함께 데이트의 세계에 속한 도구가 된다</a:t>
            </a:r>
            <a:r>
              <a:rPr lang="en-US" altLang="ko-KR" sz="2400" dirty="0"/>
              <a:t>. </a:t>
            </a:r>
            <a:r>
              <a:rPr lang="ko-KR" altLang="en-US" sz="2400" dirty="0"/>
              <a:t>펜은 워드프로세서</a:t>
            </a:r>
            <a:r>
              <a:rPr lang="en-US" altLang="ko-KR" sz="2400" dirty="0"/>
              <a:t>, </a:t>
            </a:r>
            <a:r>
              <a:rPr lang="ko-KR" altLang="en-US" sz="2400" dirty="0"/>
              <a:t>종이</a:t>
            </a:r>
            <a:r>
              <a:rPr lang="en-US" altLang="ko-KR" sz="2400" dirty="0"/>
              <a:t>, </a:t>
            </a:r>
            <a:r>
              <a:rPr lang="ko-KR" altLang="en-US" sz="2400" dirty="0"/>
              <a:t>책과 더불어 저술의 세계에 속하게 된다</a:t>
            </a:r>
            <a:r>
              <a:rPr lang="en-US" altLang="ko-KR" sz="2400" dirty="0"/>
              <a:t>. </a:t>
            </a:r>
            <a:r>
              <a:rPr lang="ko-KR" altLang="en-US" sz="2400" dirty="0"/>
              <a:t>펜</a:t>
            </a:r>
            <a:r>
              <a:rPr lang="en-US" altLang="ko-KR" sz="2400" dirty="0"/>
              <a:t>,</a:t>
            </a:r>
            <a:r>
              <a:rPr lang="ko-KR" altLang="en-US" sz="2400" dirty="0"/>
              <a:t>향수</a:t>
            </a:r>
            <a:r>
              <a:rPr lang="en-US" altLang="ko-KR" sz="2400" dirty="0"/>
              <a:t>,</a:t>
            </a:r>
            <a:r>
              <a:rPr lang="ko-KR" altLang="en-US" sz="2400" dirty="0"/>
              <a:t>망치</a:t>
            </a:r>
            <a:r>
              <a:rPr lang="en-US" altLang="ko-KR" sz="2400" dirty="0"/>
              <a:t>,</a:t>
            </a:r>
            <a:r>
              <a:rPr lang="ko-KR" altLang="en-US" sz="2400" dirty="0"/>
              <a:t>워드프로세스 등 우리 생활 속의 모든 대상은 다른 모든 대상과 관련된다</a:t>
            </a:r>
            <a:r>
              <a:rPr lang="en-US" altLang="ko-KR" sz="2400" dirty="0"/>
              <a:t>. </a:t>
            </a:r>
            <a:r>
              <a:rPr lang="ko-KR" altLang="en-US" sz="2400" dirty="0"/>
              <a:t>어떤 대상도 독자적인 진공 속에 속하지 않는다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주변의 맥락을 같이 하는 대상과 환경 등을 함께 파악하면 더 많은 것을 느끼면서 남들이 보지 못하는 부문까지 캐치하여 통찰 할 수 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2055232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맥락의 중요성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2.</a:t>
            </a:r>
            <a:r>
              <a:rPr lang="ko-KR" altLang="en-US" sz="2400" dirty="0"/>
              <a:t>데이터로부터 의미를 추출한다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E2773351-D86E-445C-9EF1-9AE049D84F91}"/>
              </a:ext>
            </a:extLst>
          </p:cNvPr>
          <p:cNvSpPr txBox="1"/>
          <p:nvPr/>
        </p:nvSpPr>
        <p:spPr>
          <a:xfrm>
            <a:off x="964233" y="76993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데이터로부터 의미를 추출한다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39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933700"/>
            <a:ext cx="15925800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윙크의 경우 컴퓨터는 </a:t>
            </a:r>
            <a:r>
              <a:rPr lang="en-US" altLang="ko-KR" sz="2400" dirty="0"/>
              <a:t>1000</a:t>
            </a:r>
            <a:r>
              <a:rPr lang="ko-KR" altLang="en-US" sz="2400" dirty="0"/>
              <a:t>분 </a:t>
            </a:r>
            <a:r>
              <a:rPr lang="en-US" altLang="ko-KR" sz="2400" dirty="0"/>
              <a:t>1</a:t>
            </a:r>
            <a:r>
              <a:rPr lang="ko-KR" altLang="en-US" sz="2400" dirty="0"/>
              <a:t>초의 눈 찡그림으로 이해</a:t>
            </a:r>
            <a:r>
              <a:rPr lang="en-US" altLang="ko-KR" sz="2400" dirty="0"/>
              <a:t>, </a:t>
            </a:r>
            <a:r>
              <a:rPr lang="ko-KR" altLang="en-US" sz="2400" dirty="0"/>
              <a:t>우리는 윙크에 훨씬 많은 의미가 있다는 것은 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피상적 데이터가 우리가 하는 일을 기준으로 우리를 이해하려고 한다면</a:t>
            </a:r>
            <a:r>
              <a:rPr lang="en-US" altLang="ko-KR" sz="2400" dirty="0"/>
              <a:t>, </a:t>
            </a:r>
            <a:r>
              <a:rPr lang="ko-KR" altLang="en-US" sz="2400" dirty="0"/>
              <a:t>심층적 데이터는 우리가 다른 많은 세계와 관계하는 양상을 기준으로 우리를 이해 하려고 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심층적 데이터는 비가 올 것 같은 공기가 어떤 느낌인지</a:t>
            </a:r>
            <a:r>
              <a:rPr lang="en-US" altLang="ko-KR" sz="2400" dirty="0"/>
              <a:t>, </a:t>
            </a:r>
            <a:r>
              <a:rPr lang="ko-KR" altLang="en-US" sz="2400" dirty="0"/>
              <a:t>친구의 표정만으로도 분위기를 파악 할 수 있는 감</a:t>
            </a:r>
            <a:r>
              <a:rPr lang="en-US" altLang="ko-KR" sz="2400" dirty="0"/>
              <a:t>(</a:t>
            </a:r>
            <a:r>
              <a:rPr lang="ko-KR" altLang="en-US" sz="2400" dirty="0"/>
              <a:t>感</a:t>
            </a:r>
            <a:r>
              <a:rPr lang="en-US" altLang="ko-KR" sz="2400" dirty="0"/>
              <a:t>)</a:t>
            </a:r>
            <a:r>
              <a:rPr lang="ko-KR" altLang="en-US" sz="2400" dirty="0"/>
              <a:t> 도 포함이 됨</a:t>
            </a:r>
            <a:r>
              <a:rPr lang="en-US" altLang="ko-KR" sz="2400" dirty="0"/>
              <a:t>. </a:t>
            </a:r>
            <a:r>
              <a:rPr lang="ko-KR" altLang="en-US" sz="2400" dirty="0"/>
              <a:t>이런 심층적 데이터들은 수치로 표현되는 행동과 행위의 흔적인 피상적 데이터로는 얻을 수 없는 결정을 내릴 수 있도록 도와 주는 것임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피상적 데이터를 중요 시 할 것이 아니라 심층적 데이터도 함께 보면서 의사결정을 하는 것이 중요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많은 자동차 회사의 경영자들로 업계에 들어온 후 직접 차를 산 적이 없다</a:t>
            </a:r>
            <a:r>
              <a:rPr lang="en-US" altLang="ko-KR" sz="2400" dirty="0"/>
              <a:t>. </a:t>
            </a:r>
            <a:r>
              <a:rPr lang="ko-KR" altLang="en-US" sz="2400" dirty="0"/>
              <a:t>그들이 고객에 대해서 하는 것은 무엇일까</a:t>
            </a:r>
            <a:r>
              <a:rPr lang="en-US" altLang="ko-KR" sz="2400" dirty="0"/>
              <a:t>? </a:t>
            </a:r>
            <a:r>
              <a:rPr lang="ko-KR" altLang="en-US" sz="2400" dirty="0"/>
              <a:t>이런 경험의 질감이 없으면</a:t>
            </a:r>
            <a:r>
              <a:rPr lang="en-US" altLang="ko-KR" sz="2400" dirty="0"/>
              <a:t>, </a:t>
            </a:r>
            <a:r>
              <a:rPr lang="ko-KR" altLang="en-US" sz="2400" dirty="0"/>
              <a:t>이 경영자들에 제공된 데이터는 모든 진실을 잃는다</a:t>
            </a:r>
            <a:r>
              <a:rPr lang="en-US" altLang="ko-KR" sz="2400" dirty="0"/>
              <a:t>. </a:t>
            </a:r>
            <a:r>
              <a:rPr lang="ko-KR" altLang="en-US" sz="2400" dirty="0"/>
              <a:t>맥락과 색채가 사라진 채 남는 것은 세계 자체가 아닌 세계에 대한 추상적 </a:t>
            </a:r>
            <a:r>
              <a:rPr lang="ko-KR" altLang="en-US" sz="2400" dirty="0" err="1"/>
              <a:t>묘사뿐이다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환경이 변화는 시기에는 </a:t>
            </a:r>
            <a:r>
              <a:rPr lang="ko-KR" altLang="en-US" sz="2400" dirty="0" err="1"/>
              <a:t>안간성의</a:t>
            </a:r>
            <a:r>
              <a:rPr lang="ko-KR" altLang="en-US" sz="2400" dirty="0"/>
              <a:t> 감정적</a:t>
            </a:r>
            <a:r>
              <a:rPr lang="en-US" altLang="ko-KR" sz="2400" dirty="0"/>
              <a:t>, </a:t>
            </a:r>
            <a:r>
              <a:rPr lang="ko-KR" altLang="en-US" sz="2400" dirty="0"/>
              <a:t>심지어 본능적 맥락과 재 접속하는 일이 중요</a:t>
            </a:r>
            <a:r>
              <a:rPr lang="en-US" altLang="ko-KR" sz="2400" dirty="0"/>
              <a:t>, </a:t>
            </a:r>
            <a:r>
              <a:rPr lang="ko-KR" altLang="en-US" sz="2400" dirty="0"/>
              <a:t>심층적 데이터가 필요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2055232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경험의 질감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2.</a:t>
            </a:r>
            <a:r>
              <a:rPr lang="ko-KR" altLang="en-US" sz="2400" dirty="0"/>
              <a:t>데이터로부터 의미를 추출한다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F781F1B-02CB-4EB5-8732-EE360E5DF1D0}"/>
              </a:ext>
            </a:extLst>
          </p:cNvPr>
          <p:cNvSpPr txBox="1"/>
          <p:nvPr/>
        </p:nvSpPr>
        <p:spPr>
          <a:xfrm>
            <a:off x="964233" y="76993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데이터로부터 의미를 추출한다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14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933700"/>
            <a:ext cx="159258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인간의 경험에 대한 연구로 불리는 철학적 방법론의 토대가 </a:t>
            </a:r>
            <a:r>
              <a:rPr lang="en-US" altLang="ko-KR" sz="2400" dirty="0"/>
              <a:t>‘</a:t>
            </a:r>
            <a:r>
              <a:rPr lang="ko-KR" altLang="en-US" sz="2400" dirty="0"/>
              <a:t>현상학</a:t>
            </a:r>
            <a:r>
              <a:rPr lang="en-US" altLang="ko-KR" sz="2400" dirty="0"/>
              <a:t>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현상학을 통해 추상적인 수치가 아니라 사회적 맥락 안에 존재하는 그대로 인간의 행동을 관찰한다</a:t>
            </a:r>
            <a:r>
              <a:rPr lang="en-US" altLang="ko-KR" sz="2400" dirty="0"/>
              <a:t>. </a:t>
            </a:r>
            <a:r>
              <a:rPr lang="ko-KR" altLang="en-US" sz="2400" dirty="0"/>
              <a:t>이는 한무리의 사자가 초원에서 사냥감을 잡아먹는 모습을 지켜 보는 것과 동물원에 먹이를 받아 먹는 모습을 보는 것에 대한 차이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‘</a:t>
            </a:r>
            <a:r>
              <a:rPr lang="ko-KR" altLang="en-US" sz="2400" dirty="0"/>
              <a:t>사랑이 무엇인가</a:t>
            </a:r>
            <a:r>
              <a:rPr lang="en-US" altLang="ko-KR" sz="2400" dirty="0"/>
              <a:t>?‘2012</a:t>
            </a:r>
            <a:r>
              <a:rPr lang="ko-KR" altLang="en-US" sz="2400" dirty="0"/>
              <a:t>년 구글에서 가장 많이 검색된 질문</a:t>
            </a:r>
            <a:r>
              <a:rPr lang="en-US" altLang="ko-KR" sz="2400" dirty="0"/>
              <a:t>, </a:t>
            </a:r>
            <a:r>
              <a:rPr lang="ko-KR" altLang="en-US" sz="2400" dirty="0"/>
              <a:t>기능성 자기공명장치</a:t>
            </a:r>
            <a:r>
              <a:rPr lang="en-US" altLang="ko-KR" sz="2400" dirty="0"/>
              <a:t>(fMRI)</a:t>
            </a:r>
            <a:r>
              <a:rPr lang="ko-KR" altLang="en-US" sz="2400" dirty="0"/>
              <a:t>를 통해 감정이 아니라 통기 부여 체계</a:t>
            </a:r>
            <a:r>
              <a:rPr lang="en-US" altLang="ko-KR" sz="2400" dirty="0"/>
              <a:t>, </a:t>
            </a:r>
            <a:r>
              <a:rPr lang="ko-KR" altLang="en-US" sz="2400" dirty="0"/>
              <a:t>비자발적 화학반응이라고 결론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사랑은 고대 인도에서는 사회구조를 위협하는 일</a:t>
            </a:r>
            <a:r>
              <a:rPr lang="en-US" altLang="ko-KR" sz="2400" dirty="0"/>
              <a:t>, </a:t>
            </a:r>
            <a:r>
              <a:rPr lang="ko-KR" altLang="en-US" sz="2400" dirty="0"/>
              <a:t>중세에는 광증으로 인식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오늘날의 사랑이 이뤄지는 양상에 대한 통찰을 하려면 사람들이 현실 세계에서 행동하고 경험하는 것을 관찰 해야 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높은 곳에서 사람들을 </a:t>
            </a:r>
            <a:r>
              <a:rPr lang="ko-KR" altLang="en-US" sz="2400" dirty="0" err="1"/>
              <a:t>내려다</a:t>
            </a:r>
            <a:r>
              <a:rPr lang="ko-KR" altLang="en-US" sz="2400" dirty="0"/>
              <a:t> 보면 </a:t>
            </a:r>
            <a:r>
              <a:rPr lang="en-US" altLang="ko-KR" sz="2400" dirty="0"/>
              <a:t>, </a:t>
            </a:r>
            <a:r>
              <a:rPr lang="ko-KR" altLang="en-US" sz="2400" dirty="0"/>
              <a:t>그들의 경험을 추상화 한다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당신의 세계에 속한 사람들을 진정으로 이해하고 싶다면</a:t>
            </a:r>
            <a:r>
              <a:rPr lang="en-US" altLang="ko-KR" sz="2400" dirty="0"/>
              <a:t>, </a:t>
            </a:r>
            <a:r>
              <a:rPr lang="ko-KR" altLang="en-US" sz="2400" dirty="0"/>
              <a:t>눈높이를 맞추어 교류 해야 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진정으로 문화를 이해하는 비결은 그 영혼</a:t>
            </a:r>
            <a:r>
              <a:rPr lang="en-US" altLang="ko-KR" sz="2400" dirty="0"/>
              <a:t>, </a:t>
            </a:r>
            <a:r>
              <a:rPr lang="ko-KR" altLang="en-US" sz="2400" dirty="0"/>
              <a:t>즉 예술적 유산과 역사</a:t>
            </a:r>
            <a:r>
              <a:rPr lang="en-US" altLang="ko-KR" sz="2400" dirty="0"/>
              <a:t>, </a:t>
            </a:r>
            <a:r>
              <a:rPr lang="ko-KR" altLang="en-US" sz="2400" dirty="0"/>
              <a:t>관습을 살피는 것이다</a:t>
            </a:r>
            <a:r>
              <a:rPr lang="en-US" altLang="ko-KR" sz="2400" dirty="0"/>
              <a:t>. </a:t>
            </a:r>
            <a:r>
              <a:rPr lang="ko-KR" altLang="en-US" sz="2400" dirty="0"/>
              <a:t>이런 관점을 얻는 데 인간의 경험을 연구하는 것보다 더 나은 훈련장이 없다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2055232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현상학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2.</a:t>
            </a:r>
            <a:r>
              <a:rPr lang="ko-KR" altLang="en-US" sz="2400" dirty="0"/>
              <a:t>데이터로부터 의미를 추출한다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4F0CFEF8-C09C-404E-ADEC-890F378580FE}"/>
              </a:ext>
            </a:extLst>
          </p:cNvPr>
          <p:cNvSpPr txBox="1"/>
          <p:nvPr/>
        </p:nvSpPr>
        <p:spPr>
          <a:xfrm>
            <a:off x="964233" y="76993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데이터로부터 의미를 추출한다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795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412266"/>
            <a:ext cx="159258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찰스 </a:t>
            </a:r>
            <a:r>
              <a:rPr lang="ko-KR" altLang="en-US" sz="2400" dirty="0" err="1"/>
              <a:t>샌더스</a:t>
            </a:r>
            <a:r>
              <a:rPr lang="ko-KR" altLang="en-US" sz="2400" dirty="0"/>
              <a:t> 퍼스는 우리가 문제를 해결하기 위하여 세 가지 추론 </a:t>
            </a:r>
            <a:r>
              <a:rPr lang="en-US" altLang="ko-KR" sz="2400" dirty="0"/>
              <a:t>, </a:t>
            </a:r>
            <a:r>
              <a:rPr lang="ko-KR" altLang="en-US" sz="2400" dirty="0"/>
              <a:t>연력</a:t>
            </a:r>
            <a:r>
              <a:rPr lang="en-US" altLang="ko-KR" sz="2400" dirty="0"/>
              <a:t>, </a:t>
            </a:r>
            <a:r>
              <a:rPr lang="ko-KR" altLang="en-US" sz="2400" dirty="0"/>
              <a:t>귀납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가추를</a:t>
            </a:r>
            <a:r>
              <a:rPr lang="ko-KR" altLang="en-US" sz="2400" dirty="0"/>
              <a:t> 정의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연역은 가설에서 출발해 구체적 사례에 이르는 하향식 추론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ko-KR" altLang="en-US" sz="2400" dirty="0">
                <a:sym typeface="Wingdings" panose="05000000000000000000" pitchFamily="2" charset="2"/>
              </a:rPr>
              <a:t>정해진 문제는 유용하지만 새로운 정보를 통합 불가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anose="05000000000000000000" pitchFamily="2" charset="2"/>
              </a:rPr>
              <a:t>귀납은 구체적 사실에서 시작하는 상향식 추론으로 특정 유형의 문제에는 유용하지만 문화와 행동에 관련된 문제에는 유용하지 않다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ym typeface="Wingdings" panose="05000000000000000000" pitchFamily="2" charset="2"/>
              </a:rPr>
              <a:t>가추적</a:t>
            </a:r>
            <a:r>
              <a:rPr lang="ko-KR" altLang="en-US" sz="2400" dirty="0">
                <a:sym typeface="Wingdings" panose="05000000000000000000" pitchFamily="2" charset="2"/>
              </a:rPr>
              <a:t>  추론은 확정적이거나 논리적인 설명 없이 현상을 관찰한 후 적절하게 활용 할 수 있는 일종의 근거 있는 추론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anose="05000000000000000000" pitchFamily="2" charset="2"/>
              </a:rPr>
              <a:t>퍼스는 추론이 </a:t>
            </a:r>
            <a:r>
              <a:rPr lang="en-US" altLang="ko-KR" sz="2400" dirty="0">
                <a:sym typeface="Wingdings" panose="05000000000000000000" pitchFamily="2" charset="2"/>
              </a:rPr>
              <a:t>4</a:t>
            </a:r>
            <a:r>
              <a:rPr lang="ko-KR" altLang="en-US" sz="2400" dirty="0">
                <a:sym typeface="Wingdings" panose="05000000000000000000" pitchFamily="2" charset="2"/>
              </a:rPr>
              <a:t>가지 오류 제시 </a:t>
            </a:r>
            <a:r>
              <a:rPr lang="en-US" altLang="ko-KR" sz="2400" dirty="0">
                <a:sym typeface="Wingdings" panose="05000000000000000000" pitchFamily="2" charset="2"/>
              </a:rPr>
              <a:t>1) </a:t>
            </a:r>
            <a:r>
              <a:rPr lang="ko-KR" altLang="en-US" sz="2400" dirty="0">
                <a:sym typeface="Wingdings" panose="05000000000000000000" pitchFamily="2" charset="2"/>
              </a:rPr>
              <a:t>우리는 스스로 옳다고 확고한 주장을 내세운다 </a:t>
            </a:r>
            <a:r>
              <a:rPr lang="en-US" altLang="ko-KR" sz="2400" dirty="0">
                <a:sym typeface="Wingdings" panose="05000000000000000000" pitchFamily="2" charset="2"/>
              </a:rPr>
              <a:t>2) </a:t>
            </a:r>
            <a:r>
              <a:rPr lang="ko-KR" altLang="en-US" sz="2400" dirty="0">
                <a:sym typeface="Wingdings" panose="05000000000000000000" pitchFamily="2" charset="2"/>
              </a:rPr>
              <a:t>파악하는데 필요한 기법이나 기술이 없어서 어떤 사실을 알지 못한다고 믿는다 </a:t>
            </a:r>
            <a:r>
              <a:rPr lang="en-US" altLang="ko-KR" sz="2400" dirty="0">
                <a:sym typeface="Wingdings" panose="05000000000000000000" pitchFamily="2" charset="2"/>
              </a:rPr>
              <a:t>3) </a:t>
            </a:r>
            <a:r>
              <a:rPr lang="ko-KR" altLang="en-US" sz="2400" dirty="0">
                <a:sym typeface="Wingdings" panose="05000000000000000000" pitchFamily="2" charset="2"/>
              </a:rPr>
              <a:t>과학의 일부 요소는 명백이 설명할 수 없고</a:t>
            </a:r>
            <a:r>
              <a:rPr lang="en-US" altLang="ko-KR" sz="2400" dirty="0"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ym typeface="Wingdings" panose="05000000000000000000" pitchFamily="2" charset="2"/>
              </a:rPr>
              <a:t>알 수 없다고 주장한다 </a:t>
            </a:r>
            <a:r>
              <a:rPr lang="en-US" altLang="ko-KR" sz="2400" dirty="0">
                <a:sym typeface="Wingdings" panose="05000000000000000000" pitchFamily="2" charset="2"/>
              </a:rPr>
              <a:t>4)</a:t>
            </a:r>
            <a:r>
              <a:rPr lang="ko-KR" altLang="en-US" sz="2400" dirty="0">
                <a:sym typeface="Wingdings" panose="05000000000000000000" pitchFamily="2" charset="2"/>
              </a:rPr>
              <a:t>일부 법칙이나 진리는 최종적이고 완벽한 상태에 있다고 믿는다</a:t>
            </a:r>
            <a:endParaRPr lang="en-US" altLang="ko-KR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anose="05000000000000000000" pitchFamily="2" charset="2"/>
              </a:rPr>
              <a:t>의구심은 불편하고 불만족스러운 상태이며</a:t>
            </a:r>
            <a:r>
              <a:rPr lang="en-US" altLang="ko-KR" sz="2400" dirty="0"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ym typeface="Wingdings" panose="05000000000000000000" pitchFamily="2" charset="2"/>
              </a:rPr>
              <a:t>우리는 거기서 벗어나 믿음의 상태로 들어가려 한다</a:t>
            </a:r>
            <a:r>
              <a:rPr lang="en-US" altLang="ko-KR" sz="2400" dirty="0">
                <a:sym typeface="Wingdings" panose="05000000000000000000" pitchFamily="2" charset="2"/>
              </a:rPr>
              <a:t>. </a:t>
            </a:r>
            <a:r>
              <a:rPr lang="ko-KR" altLang="en-US" sz="2400" dirty="0">
                <a:sym typeface="Wingdings" panose="05000000000000000000" pitchFamily="2" charset="2"/>
              </a:rPr>
              <a:t>후자는 평온하고 만족스러운 상태이며</a:t>
            </a:r>
            <a:r>
              <a:rPr lang="en-US" altLang="ko-KR" sz="2400" dirty="0"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ym typeface="Wingdings" panose="05000000000000000000" pitchFamily="2" charset="2"/>
              </a:rPr>
              <a:t>우리는 거기서 벗어나거나 다른 것에 대한 믿음으로 바꾸려 하지 않는다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ym typeface="Wingdings" panose="05000000000000000000" pitchFamily="2" charset="2"/>
              </a:rPr>
              <a:t>퍼스는 </a:t>
            </a:r>
            <a:r>
              <a:rPr lang="en-US" altLang="ko-KR" sz="2400" dirty="0">
                <a:sym typeface="Wingdings" panose="05000000000000000000" pitchFamily="2" charset="2"/>
              </a:rPr>
              <a:t>“</a:t>
            </a:r>
            <a:r>
              <a:rPr lang="ko-KR" altLang="en-US" sz="2400" dirty="0">
                <a:sym typeface="Wingdings" panose="05000000000000000000" pitchFamily="2" charset="2"/>
              </a:rPr>
              <a:t>불편하고 불만족스러운 상태</a:t>
            </a:r>
            <a:r>
              <a:rPr lang="en-US" altLang="ko-KR" sz="2400" dirty="0">
                <a:sym typeface="Wingdings" panose="05000000000000000000" pitchFamily="2" charset="2"/>
              </a:rPr>
              <a:t>＂</a:t>
            </a:r>
            <a:r>
              <a:rPr lang="ko-KR" altLang="en-US" sz="2400" dirty="0">
                <a:sym typeface="Wingdings" panose="05000000000000000000" pitchFamily="2" charset="2"/>
              </a:rPr>
              <a:t>를 </a:t>
            </a:r>
            <a:r>
              <a:rPr lang="ko-KR" altLang="en-US" sz="2400" dirty="0" err="1">
                <a:sym typeface="Wingdings" panose="05000000000000000000" pitchFamily="2" charset="2"/>
              </a:rPr>
              <a:t>피하려다가</a:t>
            </a:r>
            <a:r>
              <a:rPr lang="ko-KR" altLang="en-US" sz="2400" dirty="0">
                <a:sym typeface="Wingdings" panose="05000000000000000000" pitchFamily="2" charset="2"/>
              </a:rPr>
              <a:t> 뒤처지거나 때때로 멍청한 생각을 고수한다고 주장</a:t>
            </a:r>
            <a:r>
              <a:rPr lang="en-US" altLang="ko-KR" sz="2400" dirty="0"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ym typeface="Wingdings" panose="05000000000000000000" pitchFamily="2" charset="2"/>
              </a:rPr>
              <a:t>우리는 생각하는 일이 너무 어렵고 불편해서 종종 부실하기 짝이 없는 결정을 내린다</a:t>
            </a:r>
            <a:r>
              <a:rPr lang="en-US" altLang="ko-KR" sz="2400" dirty="0">
                <a:sym typeface="Wingdings" panose="05000000000000000000" pitchFamily="2" charset="2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의구심은 새로운 이해의 길을 열어주는 유일한 존재 양상이다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의구심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2.</a:t>
            </a:r>
            <a:r>
              <a:rPr lang="ko-KR" altLang="en-US" sz="2400" dirty="0"/>
              <a:t>데이터로부터 의미를 추출한다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9C5174CB-26C7-46E6-894F-22E78CE3E497}"/>
              </a:ext>
            </a:extLst>
          </p:cNvPr>
          <p:cNvSpPr txBox="1"/>
          <p:nvPr/>
        </p:nvSpPr>
        <p:spPr>
          <a:xfrm>
            <a:off x="964233" y="76993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데이터로부터 의미를 추출한다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27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412266"/>
            <a:ext cx="159258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우리는 유례없이 복잡한 세상에 살고 있는 것일까</a:t>
            </a:r>
            <a:r>
              <a:rPr lang="en-US" altLang="ko-KR" sz="2400" dirty="0"/>
              <a:t>?  </a:t>
            </a:r>
            <a:r>
              <a:rPr lang="ko-KR" altLang="en-US" sz="2400" dirty="0"/>
              <a:t>우리가 세계가 엄청 복잡하게 느껴지는 이유는 우리가 세계를 사실의 조합으로 구성하는데 집착하기 때문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 오늘날의 데이터는 우리가 지구에 존재하는 모든 것을 알 수 있고 알아야 하는 것처럼 생각하게 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GPS</a:t>
            </a:r>
            <a:r>
              <a:rPr lang="ko-KR" altLang="en-US" sz="2400" dirty="0"/>
              <a:t>의 신탁을 바라보는 데에만 너무 집착하여 우리 머리 위에서 반짝이는 별들의 감수성을 잃어 버림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센스메이킹은</a:t>
            </a:r>
            <a:r>
              <a:rPr lang="ko-KR" altLang="en-US" sz="2400" dirty="0"/>
              <a:t> 데이터를 수집하기 위한 적절한 맥락을 선택하는 지침을 제공하여 어떤 데이터를 수집을 할지</a:t>
            </a:r>
            <a:r>
              <a:rPr lang="en-US" altLang="ko-KR" sz="2400" dirty="0"/>
              <a:t>,</a:t>
            </a:r>
            <a:r>
              <a:rPr lang="ko-KR" altLang="en-US" sz="2400" dirty="0"/>
              <a:t>무엇을 위해</a:t>
            </a:r>
            <a:r>
              <a:rPr lang="en-US" altLang="ko-KR" sz="2400" dirty="0"/>
              <a:t>, </a:t>
            </a:r>
            <a:r>
              <a:rPr lang="ko-KR" altLang="en-US" sz="2400" dirty="0"/>
              <a:t>어떻게</a:t>
            </a:r>
            <a:r>
              <a:rPr lang="en-US" altLang="ko-KR" sz="2400" dirty="0"/>
              <a:t>, </a:t>
            </a:r>
            <a:r>
              <a:rPr lang="ko-KR" altLang="en-US" sz="2400" dirty="0"/>
              <a:t>무엇을 공부할지 생각의 방향을 제시한다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어떻게 데이터를 인상적인 묘사로 조합하는지 그 관점을 키우는 법을 보여 준다</a:t>
            </a:r>
            <a:r>
              <a:rPr lang="en-US" altLang="ko-KR" sz="2400" dirty="0"/>
              <a:t>. </a:t>
            </a:r>
            <a:r>
              <a:rPr lang="ko-KR" altLang="en-US" sz="2400" dirty="0"/>
              <a:t>가령 식품제조업에서 시장 진입 계획</a:t>
            </a:r>
            <a:r>
              <a:rPr lang="en-US" altLang="ko-KR" sz="2400" dirty="0"/>
              <a:t>,</a:t>
            </a:r>
            <a:r>
              <a:rPr lang="ko-KR" altLang="en-US" sz="2400" dirty="0"/>
              <a:t>자본투자</a:t>
            </a:r>
            <a:r>
              <a:rPr lang="en-US" altLang="ko-KR" sz="2400" dirty="0"/>
              <a:t>,</a:t>
            </a:r>
            <a:r>
              <a:rPr lang="ko-KR" altLang="en-US" sz="2400" dirty="0"/>
              <a:t>제품 포지셔닝이 전부는 아니다</a:t>
            </a:r>
            <a:r>
              <a:rPr lang="en-US" altLang="ko-KR" sz="2400" dirty="0"/>
              <a:t>. </a:t>
            </a:r>
            <a:r>
              <a:rPr lang="ko-KR" altLang="en-US" sz="2400" dirty="0"/>
              <a:t>하나의 문화로서 우리가 어떻게 음식을 소비 하는지</a:t>
            </a:r>
            <a:r>
              <a:rPr lang="en-US" altLang="ko-KR" sz="2400" dirty="0"/>
              <a:t>, </a:t>
            </a:r>
            <a:r>
              <a:rPr lang="ko-KR" altLang="en-US" sz="2400" dirty="0"/>
              <a:t>어떻게 나누는지</a:t>
            </a:r>
            <a:r>
              <a:rPr lang="en-US" altLang="ko-KR" sz="2400" dirty="0"/>
              <a:t>, </a:t>
            </a:r>
            <a:r>
              <a:rPr lang="ko-KR" altLang="en-US" sz="2400" dirty="0"/>
              <a:t>그것이 우리에게 어떤 의미인지 등 음식과 어떤 관계를 맺는지 이해하는 일이 중요하다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알고리즘의 사고가 객관성의 착각 또는 방향성 없는 관점을 제공한다면</a:t>
            </a:r>
            <a:r>
              <a:rPr lang="en-US" altLang="ko-KR" sz="2400" dirty="0"/>
              <a:t>, </a:t>
            </a:r>
            <a:r>
              <a:rPr lang="ko-KR" altLang="en-US" sz="2400" dirty="0"/>
              <a:t>센스 메이킹은 우리가 어디에 있는지 명확하게 파악하게 해준다</a:t>
            </a:r>
            <a:r>
              <a:rPr lang="en-US" altLang="ko-KR" sz="2400" dirty="0"/>
              <a:t>. </a:t>
            </a:r>
            <a:r>
              <a:rPr lang="ko-KR" altLang="en-US" sz="2400" dirty="0"/>
              <a:t>그리고 중요한 것은 우리가 나아가는 방향을 지각하게 해 준다</a:t>
            </a:r>
            <a:r>
              <a:rPr lang="en-US" altLang="ko-KR" sz="2400" dirty="0"/>
              <a:t>. </a:t>
            </a: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방향성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2.</a:t>
            </a:r>
            <a:r>
              <a:rPr lang="ko-KR" altLang="en-US" sz="2400" dirty="0"/>
              <a:t>데이터로부터 의미를 추출한다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60C7D10D-5D67-460A-A1E4-E9A07D6890F8}"/>
              </a:ext>
            </a:extLst>
          </p:cNvPr>
          <p:cNvSpPr txBox="1"/>
          <p:nvPr/>
        </p:nvSpPr>
        <p:spPr>
          <a:xfrm>
            <a:off x="964233" y="76993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데이터로부터 의미를 추출한다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885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완벽한 데이터가 놓치고 있는 것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645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74432" y="855914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/>
              <a:t>3. </a:t>
            </a:r>
            <a:r>
              <a:rPr lang="ko-KR" altLang="en-US" sz="4000" dirty="0"/>
              <a:t>완벽한 데이터가 놓치고 있는 것</a:t>
            </a:r>
            <a:endParaRPr lang="en-US" sz="40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412266"/>
            <a:ext cx="159258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공유경제</a:t>
            </a:r>
            <a:r>
              <a:rPr lang="en-US" altLang="ko-KR" sz="2400" dirty="0"/>
              <a:t>, </a:t>
            </a:r>
            <a:r>
              <a:rPr lang="ko-KR" altLang="en-US" sz="2400" dirty="0"/>
              <a:t>비약</a:t>
            </a:r>
            <a:r>
              <a:rPr lang="en-US" altLang="ko-KR" sz="2400" dirty="0"/>
              <a:t>(leapfrogging),</a:t>
            </a:r>
            <a:r>
              <a:rPr lang="ko-KR" altLang="en-US" sz="2400" dirty="0"/>
              <a:t>실패를 통한 전진</a:t>
            </a:r>
            <a:r>
              <a:rPr lang="en-US" altLang="ko-KR" sz="2400" dirty="0"/>
              <a:t>, </a:t>
            </a:r>
            <a:r>
              <a:rPr lang="ko-KR" altLang="en-US" sz="2400" dirty="0"/>
              <a:t>린 스타트업 등 실리콘 밸리에서 익히 들리는 구호들은 이제 주류 담화로 스며들었다</a:t>
            </a:r>
            <a:r>
              <a:rPr lang="en-US" altLang="ko-KR" sz="2400" dirty="0"/>
              <a:t>. </a:t>
            </a:r>
            <a:r>
              <a:rPr lang="ko-KR" altLang="en-US" sz="2400" dirty="0"/>
              <a:t>그 내용은 다르지만 거기에 담긴 이념은 같다</a:t>
            </a:r>
            <a:r>
              <a:rPr lang="en-US" altLang="ko-KR" sz="2400" dirty="0"/>
              <a:t>. </a:t>
            </a:r>
            <a:r>
              <a:rPr lang="ko-KR" altLang="en-US" sz="2400" dirty="0"/>
              <a:t>바로 무엇이든 기술이 해결해줄 것이라는 약속이다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모든 것은 과거와 깔끔하게 단절하고 미래로 멀리 도약하는 단절로부터 출발한다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이 문화는 우리가 자녀들을 가르치는 방식</a:t>
            </a:r>
            <a:r>
              <a:rPr lang="en-US" altLang="ko-KR" sz="2400" dirty="0"/>
              <a:t>, </a:t>
            </a:r>
            <a:r>
              <a:rPr lang="ko-KR" altLang="en-US" sz="2400" dirty="0"/>
              <a:t>사업을 운영하는 방식</a:t>
            </a:r>
            <a:r>
              <a:rPr lang="en-US" altLang="ko-KR" sz="2400" dirty="0"/>
              <a:t>, </a:t>
            </a:r>
            <a:r>
              <a:rPr lang="ko-KR" altLang="en-US" sz="2400" dirty="0"/>
              <a:t>우리 자신을 시민으로 인식하는 방식을 뒤집었다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실리콘 밸리는 인문학에 기초한 교육을 폄훼하거나 </a:t>
            </a:r>
            <a:r>
              <a:rPr lang="en-US" altLang="ko-KR" sz="2400" dirty="0"/>
              <a:t>21</a:t>
            </a:r>
            <a:r>
              <a:rPr lang="ko-KR" altLang="en-US" sz="2400" dirty="0"/>
              <a:t>세기의 과업과는 상관없는 쓸모없는 존재로 여겼다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인문학의 무지에서 오는 위험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완벽한 데이터가 놓치고 있는 것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018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412266"/>
            <a:ext cx="159258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단절은 실리콘 밸리의 주요 화두다</a:t>
            </a:r>
            <a:r>
              <a:rPr lang="en-US" altLang="ko-KR" sz="2400" dirty="0"/>
              <a:t>. </a:t>
            </a:r>
            <a:r>
              <a:rPr lang="ko-KR" altLang="en-US" sz="2400" dirty="0"/>
              <a:t>성공한 기업가들은 언제나 전통적인 방식을 뒤집는다</a:t>
            </a:r>
            <a:r>
              <a:rPr lang="en-US" altLang="ko-KR" sz="2400" dirty="0"/>
              <a:t>. </a:t>
            </a:r>
            <a:r>
              <a:rPr lang="ko-KR" altLang="en-US" sz="2400" dirty="0"/>
              <a:t>단지 제품을 판매하는 것이 아니라 시장을 </a:t>
            </a:r>
            <a:r>
              <a:rPr lang="en-US" altLang="ko-KR" sz="2400" dirty="0"/>
              <a:t>‘</a:t>
            </a:r>
            <a:r>
              <a:rPr lang="ko-KR" altLang="en-US" sz="2400" dirty="0"/>
              <a:t>단절</a:t>
            </a:r>
            <a:r>
              <a:rPr lang="en-US" altLang="ko-KR" sz="2400" dirty="0"/>
              <a:t>‘ </a:t>
            </a:r>
            <a:r>
              <a:rPr lang="ko-KR" altLang="en-US" sz="2400" dirty="0"/>
              <a:t>시킨다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실리콘 </a:t>
            </a:r>
            <a:r>
              <a:rPr lang="ko-KR" altLang="en-US" sz="2400" dirty="0" err="1"/>
              <a:t>밸리식</a:t>
            </a:r>
            <a:r>
              <a:rPr lang="ko-KR" altLang="en-US" sz="2400" dirty="0"/>
              <a:t> 표현에 따르면</a:t>
            </a:r>
            <a:r>
              <a:rPr lang="en-US" altLang="ko-KR" sz="2400" dirty="0"/>
              <a:t>, </a:t>
            </a:r>
            <a:r>
              <a:rPr lang="ko-KR" altLang="en-US" sz="2400" dirty="0"/>
              <a:t>한 산업을 단절시킨다는 것은 </a:t>
            </a:r>
            <a:r>
              <a:rPr lang="en-US" altLang="ko-KR" sz="2400" dirty="0"/>
              <a:t>‘</a:t>
            </a:r>
            <a:r>
              <a:rPr lang="ko-KR" altLang="en-US" sz="2400" dirty="0"/>
              <a:t>이전</a:t>
            </a:r>
            <a:r>
              <a:rPr lang="en-US" altLang="ko-KR" sz="2400" dirty="0"/>
              <a:t>‘ </a:t>
            </a:r>
            <a:r>
              <a:rPr lang="ko-KR" altLang="en-US" sz="2400" dirty="0"/>
              <a:t>그리고 </a:t>
            </a:r>
            <a:r>
              <a:rPr lang="en-US" altLang="ko-KR" sz="2400" dirty="0"/>
              <a:t>‘</a:t>
            </a:r>
            <a:r>
              <a:rPr lang="ko-KR" altLang="en-US" sz="2400" dirty="0"/>
              <a:t>이후</a:t>
            </a:r>
            <a:r>
              <a:rPr lang="en-US" altLang="ko-KR" sz="2400" dirty="0"/>
              <a:t>＇</a:t>
            </a:r>
            <a:r>
              <a:rPr lang="ko-KR" altLang="en-US" sz="2400" dirty="0"/>
              <a:t>를 분명하게 나눈다는 뜻이다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인문학은 지식의 분명한 단절을 시사하지 않고 과거의 경험을 쓸모 없거나 뒤처진 것으로 여기지 않는다</a:t>
            </a:r>
            <a:r>
              <a:rPr lang="en-US" altLang="ko-KR" sz="2400" dirty="0"/>
              <a:t>. </a:t>
            </a:r>
            <a:r>
              <a:rPr lang="ko-KR" altLang="en-US" sz="2400" dirty="0"/>
              <a:t>그 대신 지배적 영향과 당대의 문화를 형성하는 태도</a:t>
            </a:r>
            <a:r>
              <a:rPr lang="en-US" altLang="ko-KR" sz="2400" dirty="0"/>
              <a:t>(</a:t>
            </a:r>
            <a:r>
              <a:rPr lang="ko-KR" altLang="en-US" sz="2400" dirty="0"/>
              <a:t>의도적이든 아니든</a:t>
            </a:r>
            <a:r>
              <a:rPr lang="en-US" altLang="ko-KR" sz="2400" dirty="0"/>
              <a:t>)</a:t>
            </a:r>
            <a:r>
              <a:rPr lang="ko-KR" altLang="en-US" sz="2400" dirty="0"/>
              <a:t>시간의 흐름이나 공간적 거리에 가려진 지식과 이해를 복구 할 가능성에 초점을 맞춘다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실리콘 밸리의 문화는 인문학이 직업적 삶과 거의 관련이 없다고 여긴다</a:t>
            </a:r>
            <a:r>
              <a:rPr lang="en-US" altLang="ko-KR" sz="2400" dirty="0"/>
              <a:t>. </a:t>
            </a:r>
            <a:r>
              <a:rPr lang="ko-KR" altLang="en-US" sz="2400" dirty="0"/>
              <a:t>단절은 이전에 존재한 것을 거부한다</a:t>
            </a:r>
            <a:r>
              <a:rPr lang="en-US" altLang="ko-KR" sz="2400" dirty="0"/>
              <a:t>. </a:t>
            </a:r>
            <a:r>
              <a:rPr lang="ko-KR" altLang="en-US" sz="2400" dirty="0"/>
              <a:t>실리콘 밸리는 </a:t>
            </a:r>
            <a:r>
              <a:rPr lang="ko-KR" altLang="en-US" sz="2400" dirty="0" err="1"/>
              <a:t>축척된</a:t>
            </a:r>
            <a:r>
              <a:rPr lang="ko-KR" altLang="en-US" sz="2400" dirty="0"/>
              <a:t> 지식과 과격하게 결별하기를 원한다</a:t>
            </a:r>
            <a:r>
              <a:rPr lang="en-US" altLang="ko-KR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이런 </a:t>
            </a:r>
            <a:r>
              <a:rPr lang="en-US" altLang="ko-KR" sz="2400" dirty="0"/>
              <a:t>‘</a:t>
            </a:r>
            <a:r>
              <a:rPr lang="ko-KR" altLang="en-US" sz="2400" dirty="0"/>
              <a:t>단절</a:t>
            </a:r>
            <a:r>
              <a:rPr lang="en-US" altLang="ko-KR" sz="2400" dirty="0"/>
              <a:t>＇</a:t>
            </a:r>
            <a:r>
              <a:rPr lang="ko-KR" altLang="en-US" sz="2400" dirty="0"/>
              <a:t>은 혁신을 일으키려면 과거와 결별하기를 원한다</a:t>
            </a:r>
            <a:r>
              <a:rPr lang="en-US" altLang="ko-KR" sz="2400" dirty="0"/>
              <a:t>. </a:t>
            </a:r>
            <a:r>
              <a:rPr lang="ko-KR" altLang="en-US" sz="2400" dirty="0"/>
              <a:t>이런 </a:t>
            </a:r>
            <a:r>
              <a:rPr lang="en-US" altLang="ko-KR" sz="2400" dirty="0"/>
              <a:t>‘</a:t>
            </a:r>
            <a:r>
              <a:rPr lang="ko-KR" altLang="en-US" sz="2400" dirty="0"/>
              <a:t>단절</a:t>
            </a:r>
            <a:r>
              <a:rPr lang="en-US" altLang="ko-KR" sz="2400" dirty="0"/>
              <a:t>’</a:t>
            </a:r>
            <a:r>
              <a:rPr lang="ko-KR" altLang="en-US" sz="2400" dirty="0"/>
              <a:t>은 혁신을 일으키려면 과거와 결별하고 변화를 일으키겠다는 과감한 의지가 필요하다는 폭넓은 믿음을 반영한다</a:t>
            </a:r>
            <a:r>
              <a:rPr lang="en-US" altLang="ko-KR" sz="2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그래서  거의 전적으로 청춘과 연계된다</a:t>
            </a:r>
            <a:r>
              <a:rPr lang="en-US" altLang="ko-KR" sz="2400" dirty="0"/>
              <a:t>. </a:t>
            </a:r>
            <a:r>
              <a:rPr lang="ko-KR" altLang="en-US" sz="2400" dirty="0"/>
              <a:t>실리콘 밸리는 더 쉽게 위험을 감수 한다는 이유로 미숙함을 칭송한다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이런 태도로 인해 실리콘 밸리의 청년들에게 발현되는 한가지 양상은 지식과 경험을 대체하는 정량화에 대한 집착이다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미숙함을 칭송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완벽한 데이터가 놓치고 있는 것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00D5143C-FA5B-4145-9F4F-92BD9B50A857}"/>
              </a:ext>
            </a:extLst>
          </p:cNvPr>
          <p:cNvSpPr txBox="1"/>
          <p:nvPr/>
        </p:nvSpPr>
        <p:spPr>
          <a:xfrm>
            <a:off x="674432" y="855914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/>
              <a:t>3. </a:t>
            </a:r>
            <a:r>
              <a:rPr lang="ko-KR" altLang="en-US" sz="4000" dirty="0"/>
              <a:t>완벽한 데이터가 놓치고 있는 것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36740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412266"/>
            <a:ext cx="15925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빅데이터는 인과관계가 아니라 상관관계를 중시한다</a:t>
            </a:r>
            <a:r>
              <a:rPr lang="en-US" altLang="ko-KR" sz="2400" dirty="0"/>
              <a:t>. </a:t>
            </a:r>
            <a:r>
              <a:rPr lang="ko-KR" altLang="en-US" sz="2400" dirty="0"/>
              <a:t>그래서 통계적으로 유의미한 관계를 구축 할 수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왜 </a:t>
            </a:r>
            <a:r>
              <a:rPr lang="ko-KR" altLang="en-US" sz="2400" dirty="0" err="1"/>
              <a:t>그런지는</a:t>
            </a:r>
            <a:r>
              <a:rPr lang="ko-KR" altLang="en-US" sz="2400" dirty="0"/>
              <a:t> 설명하지 못한다</a:t>
            </a:r>
            <a:r>
              <a:rPr lang="en-US" altLang="ko-KR" sz="2400" dirty="0"/>
              <a:t>. </a:t>
            </a:r>
            <a:r>
              <a:rPr lang="ko-KR" altLang="en-US" sz="2400" dirty="0"/>
              <a:t>데이터 세트가 갈 수록 커지면 통계적으로 유의미한 상관관계를 오도할 위험도 커진다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구글 플루 </a:t>
            </a:r>
            <a:r>
              <a:rPr lang="ko-KR" altLang="en-US" sz="2400" dirty="0" err="1"/>
              <a:t>트렌즈</a:t>
            </a:r>
            <a:r>
              <a:rPr lang="ko-KR" altLang="en-US" sz="2400" dirty="0"/>
              <a:t> 에서 독감 관련 검색어를 따로 모아 추적을 하면 독감 발생을 예측 할 수 있다고 했으나</a:t>
            </a:r>
            <a:r>
              <a:rPr lang="en-US" altLang="ko-KR" sz="2400" dirty="0"/>
              <a:t>, </a:t>
            </a:r>
            <a:r>
              <a:rPr lang="ko-KR" altLang="en-US" sz="2400" dirty="0"/>
              <a:t>초기에는 </a:t>
            </a:r>
            <a:r>
              <a:rPr lang="ko-KR" altLang="en-US" sz="2400" dirty="0" err="1"/>
              <a:t>성공이였으나</a:t>
            </a:r>
            <a:r>
              <a:rPr lang="en-US" altLang="ko-KR" sz="2400" dirty="0"/>
              <a:t>, </a:t>
            </a:r>
            <a:r>
              <a:rPr lang="ko-KR" altLang="en-US" sz="2400" dirty="0"/>
              <a:t>이후 실패가 이어졌다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빅데이터는 이유를 설명하는데 상관 관계로만 설명이 어려우며</a:t>
            </a:r>
            <a:r>
              <a:rPr lang="en-US" altLang="ko-KR" sz="2400" dirty="0"/>
              <a:t>, </a:t>
            </a:r>
            <a:r>
              <a:rPr lang="ko-KR" altLang="en-US" sz="2400" dirty="0"/>
              <a:t>인과성을 확립하려면 더 깊이 있는 분석이 필요하다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빅데이터는 인간에 대해 일정한 진실을 말해 줄 수 있지만</a:t>
            </a:r>
            <a:r>
              <a:rPr lang="en-US" altLang="ko-KR" sz="2400" dirty="0"/>
              <a:t>, </a:t>
            </a:r>
            <a:r>
              <a:rPr lang="ko-KR" altLang="en-US" sz="2400" dirty="0"/>
              <a:t>개인에 대한 귀중한 진실은 말해 주지 않는다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백조도 붉은 조명을 받으면 빨갛게 보인다</a:t>
            </a:r>
            <a:r>
              <a:rPr lang="en-US" altLang="ko-KR" sz="2400" dirty="0"/>
              <a:t>. </a:t>
            </a:r>
            <a:r>
              <a:rPr lang="ko-KR" altLang="en-US" sz="2400" dirty="0"/>
              <a:t>즉 백조의 색을 알려면 조명의 속성도 알아야 한다</a:t>
            </a:r>
            <a:r>
              <a:rPr lang="en-US" altLang="ko-KR" sz="2400" dirty="0"/>
              <a:t>. </a:t>
            </a:r>
            <a:r>
              <a:rPr lang="ko-KR" altLang="en-US" sz="2400" dirty="0"/>
              <a:t>다시 말해서 사실은 언제나 맥락에서 존재하며</a:t>
            </a:r>
            <a:r>
              <a:rPr lang="en-US" altLang="ko-KR" sz="2400" dirty="0"/>
              <a:t>, </a:t>
            </a:r>
            <a:r>
              <a:rPr lang="ko-KR" altLang="en-US" sz="2400" dirty="0"/>
              <a:t>사실은 분절적 데이터로 나누면 의미를 잃고 불완전해 진다</a:t>
            </a:r>
            <a:r>
              <a:rPr lang="en-US" altLang="ko-KR" sz="2400" dirty="0"/>
              <a:t>.</a:t>
            </a: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 관계와 인과 관계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완벽한 데이터가 놓치고 있는 것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5453838-FF1F-457D-97F8-FD5334E7C326}"/>
              </a:ext>
            </a:extLst>
          </p:cNvPr>
          <p:cNvSpPr txBox="1"/>
          <p:nvPr/>
        </p:nvSpPr>
        <p:spPr>
          <a:xfrm>
            <a:off x="674432" y="855914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dirty="0"/>
              <a:t>3. </a:t>
            </a:r>
            <a:r>
              <a:rPr lang="ko-KR" altLang="en-US" sz="4000" dirty="0"/>
              <a:t>완벽한 데이터가 놓치고 있는 것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03910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현실을 지배하는 구조를 파헤쳐줄 이정표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078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7" y="1151572"/>
            <a:ext cx="10590439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CONTENTS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442281" y="2043967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66800" y="4076255"/>
            <a:ext cx="13546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01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00200" y="4152900"/>
            <a:ext cx="2922957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프롤로그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724400" y="4076255"/>
            <a:ext cx="13546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02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334000" y="4076700"/>
            <a:ext cx="3567949" cy="10754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센스 메이킹</a:t>
            </a:r>
            <a:r>
              <a:rPr lang="en-US" altLang="ko-KR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데이터로 부터 의미를 추출하다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993629" y="4076255"/>
            <a:ext cx="16379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03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591800" y="4000500"/>
            <a:ext cx="2922957" cy="1110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완벽한 데이터가 놓치고 있는 것</a:t>
            </a:r>
          </a:p>
        </p:txBody>
      </p:sp>
      <p:sp>
        <p:nvSpPr>
          <p:cNvPr id="31" name="Object 9"/>
          <p:cNvSpPr txBox="1"/>
          <p:nvPr/>
        </p:nvSpPr>
        <p:spPr>
          <a:xfrm>
            <a:off x="13984879" y="4022803"/>
            <a:ext cx="13546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04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0"/>
          <p:cNvSpPr txBox="1"/>
          <p:nvPr/>
        </p:nvSpPr>
        <p:spPr>
          <a:xfrm>
            <a:off x="14554200" y="4000500"/>
            <a:ext cx="3352738" cy="16461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현실을 지배하는 구조를 파헤쳐줄 이정표</a:t>
            </a:r>
          </a:p>
        </p:txBody>
      </p:sp>
      <p:sp>
        <p:nvSpPr>
          <p:cNvPr id="21" name="Object 9">
            <a:extLst>
              <a:ext uri="{FF2B5EF4-FFF2-40B4-BE49-F238E27FC236}">
                <a16:creationId xmlns:a16="http://schemas.microsoft.com/office/drawing/2014/main" id="{350B1AD7-F8C1-4FF2-8294-8242C2353159}"/>
              </a:ext>
            </a:extLst>
          </p:cNvPr>
          <p:cNvSpPr txBox="1"/>
          <p:nvPr/>
        </p:nvSpPr>
        <p:spPr>
          <a:xfrm>
            <a:off x="1143000" y="5928864"/>
            <a:ext cx="13546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05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10">
            <a:extLst>
              <a:ext uri="{FF2B5EF4-FFF2-40B4-BE49-F238E27FC236}">
                <a16:creationId xmlns:a16="http://schemas.microsoft.com/office/drawing/2014/main" id="{F27AC48A-24E6-4000-9EB1-6EA9860A89C1}"/>
              </a:ext>
            </a:extLst>
          </p:cNvPr>
          <p:cNvSpPr txBox="1"/>
          <p:nvPr/>
        </p:nvSpPr>
        <p:spPr>
          <a:xfrm>
            <a:off x="1676400" y="6005509"/>
            <a:ext cx="2922957" cy="10754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데이터의 틈을 파고드는 감각</a:t>
            </a: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533ED477-2F04-435F-9C4B-8ED828A56E7F}"/>
              </a:ext>
            </a:extLst>
          </p:cNvPr>
          <p:cNvSpPr txBox="1"/>
          <p:nvPr/>
        </p:nvSpPr>
        <p:spPr>
          <a:xfrm>
            <a:off x="4800600" y="5928864"/>
            <a:ext cx="13546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06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8FAA3C5D-0DD8-4130-B204-2EAA1BD58404}"/>
              </a:ext>
            </a:extLst>
          </p:cNvPr>
          <p:cNvSpPr txBox="1"/>
          <p:nvPr/>
        </p:nvSpPr>
        <p:spPr>
          <a:xfrm>
            <a:off x="5410200" y="5929309"/>
            <a:ext cx="3567949" cy="10754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현실을 파악하는 최적의 장소</a:t>
            </a: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CF1C7800-B0B2-4DA8-9ED0-07738A91A33D}"/>
              </a:ext>
            </a:extLst>
          </p:cNvPr>
          <p:cNvSpPr txBox="1"/>
          <p:nvPr/>
        </p:nvSpPr>
        <p:spPr>
          <a:xfrm>
            <a:off x="10069829" y="5928864"/>
            <a:ext cx="163794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07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1FAA36A1-D7AF-4EA4-867C-0F2A07206A67}"/>
              </a:ext>
            </a:extLst>
          </p:cNvPr>
          <p:cNvSpPr txBox="1"/>
          <p:nvPr/>
        </p:nvSpPr>
        <p:spPr>
          <a:xfrm>
            <a:off x="10668000" y="5853109"/>
            <a:ext cx="2922957" cy="1110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창조력을 키우는 사소한 경험</a:t>
            </a:r>
          </a:p>
        </p:txBody>
      </p:sp>
      <p:sp>
        <p:nvSpPr>
          <p:cNvPr id="29" name="Object 9">
            <a:extLst>
              <a:ext uri="{FF2B5EF4-FFF2-40B4-BE49-F238E27FC236}">
                <a16:creationId xmlns:a16="http://schemas.microsoft.com/office/drawing/2014/main" id="{B885639C-B00B-4745-96BB-08821F1F0F48}"/>
              </a:ext>
            </a:extLst>
          </p:cNvPr>
          <p:cNvSpPr txBox="1"/>
          <p:nvPr/>
        </p:nvSpPr>
        <p:spPr>
          <a:xfrm>
            <a:off x="14061079" y="5875412"/>
            <a:ext cx="13546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08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7DD7F379-B382-4591-B344-76E2CB320CFE}"/>
              </a:ext>
            </a:extLst>
          </p:cNvPr>
          <p:cNvSpPr txBox="1"/>
          <p:nvPr/>
        </p:nvSpPr>
        <p:spPr>
          <a:xfrm>
            <a:off x="14630400" y="5853109"/>
            <a:ext cx="3352738" cy="10754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흐름을 꿰뚫는 방법</a:t>
            </a:r>
          </a:p>
        </p:txBody>
      </p:sp>
      <p:sp>
        <p:nvSpPr>
          <p:cNvPr id="37" name="Object 9">
            <a:extLst>
              <a:ext uri="{FF2B5EF4-FFF2-40B4-BE49-F238E27FC236}">
                <a16:creationId xmlns:a16="http://schemas.microsoft.com/office/drawing/2014/main" id="{D6F13AC4-1159-4816-A32E-AA5A41E3DB3B}"/>
              </a:ext>
            </a:extLst>
          </p:cNvPr>
          <p:cNvSpPr txBox="1"/>
          <p:nvPr/>
        </p:nvSpPr>
        <p:spPr>
          <a:xfrm>
            <a:off x="1066800" y="7922187"/>
            <a:ext cx="13546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09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Object 10">
            <a:extLst>
              <a:ext uri="{FF2B5EF4-FFF2-40B4-BE49-F238E27FC236}">
                <a16:creationId xmlns:a16="http://schemas.microsoft.com/office/drawing/2014/main" id="{B0653EFB-8D3F-431B-9EB0-83E81C421857}"/>
              </a:ext>
            </a:extLst>
          </p:cNvPr>
          <p:cNvSpPr txBox="1"/>
          <p:nvPr/>
        </p:nvSpPr>
        <p:spPr>
          <a:xfrm>
            <a:off x="1600200" y="7998832"/>
            <a:ext cx="2922957" cy="10754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사람은 무엇으로 존재 하는가</a:t>
            </a:r>
            <a:r>
              <a:rPr lang="en-US" altLang="ko-KR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39" name="Object 19">
            <a:extLst>
              <a:ext uri="{FF2B5EF4-FFF2-40B4-BE49-F238E27FC236}">
                <a16:creationId xmlns:a16="http://schemas.microsoft.com/office/drawing/2014/main" id="{FBC1D980-5D9B-4584-842E-D9D9356FAC9C}"/>
              </a:ext>
            </a:extLst>
          </p:cNvPr>
          <p:cNvSpPr txBox="1"/>
          <p:nvPr/>
        </p:nvSpPr>
        <p:spPr>
          <a:xfrm>
            <a:off x="4724400" y="7922187"/>
            <a:ext cx="13546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10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bject 20">
            <a:extLst>
              <a:ext uri="{FF2B5EF4-FFF2-40B4-BE49-F238E27FC236}">
                <a16:creationId xmlns:a16="http://schemas.microsoft.com/office/drawing/2014/main" id="{47260F60-547E-436D-B561-35482E8C2DFA}"/>
              </a:ext>
            </a:extLst>
          </p:cNvPr>
          <p:cNvSpPr txBox="1"/>
          <p:nvPr/>
        </p:nvSpPr>
        <p:spPr>
          <a:xfrm>
            <a:off x="5334000" y="7922632"/>
            <a:ext cx="3567949" cy="5584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36332" y="855914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4. 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현실을 지배하는 구조를 파헤쳐줄 이정표</a:t>
            </a:r>
            <a:endParaRPr lang="en-US" sz="40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412266"/>
            <a:ext cx="159258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오늘날의 기업과 조직은 인간의 행동과 관련해 자신만만한 태도를 보이지만</a:t>
            </a:r>
            <a:r>
              <a:rPr lang="en-US" altLang="ko-KR" sz="2400" dirty="0"/>
              <a:t>, </a:t>
            </a:r>
            <a:r>
              <a:rPr lang="ko-KR" altLang="en-US" sz="2400" dirty="0"/>
              <a:t>실제로는 기업과 조직들은 중대한 변화의 순간을 헤쳐가면서 앞으로 나아가는 방법을 잘 모른다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센스 메이킹은 이런 불안과 우려를 떨치고 앞으로 나아가는 길을 열러 준다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세계에 대해 총체적으로 이해와 도표에 나열된 수치에 대한 </a:t>
            </a:r>
            <a:r>
              <a:rPr lang="ko-KR" altLang="en-US" sz="2400" dirty="0" err="1"/>
              <a:t>원자화된</a:t>
            </a:r>
            <a:r>
              <a:rPr lang="ko-KR" altLang="en-US" sz="2400" dirty="0"/>
              <a:t> 이해 사이의 구분은 대단히 중요하다</a:t>
            </a:r>
            <a:r>
              <a:rPr lang="en-US" altLang="ko-KR" sz="2400" dirty="0"/>
              <a:t>. </a:t>
            </a:r>
            <a:r>
              <a:rPr lang="ko-KR" altLang="en-US" sz="2400" dirty="0"/>
              <a:t>이 회사에서 일하는 것은 궁극적으로 무엇을 의미할까</a:t>
            </a:r>
            <a:r>
              <a:rPr lang="en-US" altLang="ko-KR" sz="2400" dirty="0"/>
              <a:t>?, </a:t>
            </a:r>
            <a:r>
              <a:rPr lang="ko-KR" altLang="en-US" sz="2400" dirty="0"/>
              <a:t>혹은 그 제품을 이용하는 것은</a:t>
            </a:r>
            <a:r>
              <a:rPr lang="en-US" altLang="ko-KR" sz="2400" dirty="0"/>
              <a:t>? </a:t>
            </a:r>
            <a:r>
              <a:rPr lang="ko-KR" altLang="en-US" sz="2400" dirty="0"/>
              <a:t>철학은 내가 경험해본 바 없는 전혀 다른 현실의 전체적인 양상을 이해하는데 유용하다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센스메이킹은</a:t>
            </a:r>
            <a:r>
              <a:rPr lang="ko-KR" altLang="en-US" sz="2400" dirty="0"/>
              <a:t> 사람들이 무엇을 </a:t>
            </a:r>
            <a:r>
              <a:rPr lang="en-US" altLang="ko-KR" sz="2400" dirty="0"/>
              <a:t>‘</a:t>
            </a:r>
            <a:r>
              <a:rPr lang="ko-KR" altLang="en-US" sz="2400" dirty="0"/>
              <a:t>생각</a:t>
            </a:r>
            <a:r>
              <a:rPr lang="en-US" altLang="ko-KR" sz="2400" dirty="0"/>
              <a:t>＇</a:t>
            </a:r>
            <a:r>
              <a:rPr lang="ko-KR" altLang="en-US" sz="2400" dirty="0"/>
              <a:t>하는지 알아내는 과정이 아니다</a:t>
            </a:r>
            <a:r>
              <a:rPr lang="en-US" altLang="ko-KR" sz="2400" dirty="0"/>
              <a:t>. </a:t>
            </a:r>
            <a:r>
              <a:rPr lang="ko-KR" altLang="en-US" sz="2400" dirty="0"/>
              <a:t>대신 우리의 인문학적 기반은 우리가 대상에 더 깊이 파고 들 수 있게 해준다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아무리 방대한 데이터가 있어도 </a:t>
            </a:r>
            <a:r>
              <a:rPr lang="en-US" altLang="ko-KR" sz="2400" dirty="0"/>
              <a:t>‘</a:t>
            </a:r>
            <a:r>
              <a:rPr lang="ko-KR" altLang="en-US" sz="2400" dirty="0"/>
              <a:t>이면에는 어떤 것이 있을까</a:t>
            </a:r>
            <a:r>
              <a:rPr lang="en-US" altLang="ko-KR" sz="2400" dirty="0"/>
              <a:t>?’, ‘</a:t>
            </a:r>
            <a:r>
              <a:rPr lang="ko-KR" altLang="en-US" sz="2400" dirty="0"/>
              <a:t>무엇이 모든 것을 통합 할까</a:t>
            </a:r>
            <a:r>
              <a:rPr lang="en-US" altLang="ko-KR" sz="2400" dirty="0"/>
              <a:t>?’, ‘</a:t>
            </a:r>
            <a:r>
              <a:rPr lang="ko-KR" altLang="en-US" sz="2400" dirty="0"/>
              <a:t>사람들은 무엇을 토대로 이런 행동을 하고 이런 말을 할까</a:t>
            </a:r>
            <a:r>
              <a:rPr lang="en-US" altLang="ko-KR" sz="2400" dirty="0"/>
              <a:t>?’ </a:t>
            </a:r>
            <a:r>
              <a:rPr lang="ko-KR" altLang="en-US" sz="2400" dirty="0"/>
              <a:t>이런 질문들을 탐구해야만 타당한 돌파구를 찾을 수 있다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총체적 이해와 인간성의 이해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현실을지배하는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구조를 파헤쳐줄 이정표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4628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412266"/>
            <a:ext cx="1592580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자동차가 정말 운전 차체의 경험이 중요할까</a:t>
            </a:r>
            <a:r>
              <a:rPr lang="en-US" altLang="ko-KR" sz="2400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실제 자동차는 </a:t>
            </a:r>
            <a:r>
              <a:rPr lang="en-US" altLang="ko-KR" sz="2400" dirty="0"/>
              <a:t>95%</a:t>
            </a:r>
            <a:r>
              <a:rPr lang="ko-KR" altLang="en-US" sz="2400" dirty="0"/>
              <a:t>가 차고나 거리에 그냥 주차 되어 있고</a:t>
            </a:r>
            <a:r>
              <a:rPr lang="en-US" altLang="ko-KR" sz="2400" dirty="0"/>
              <a:t>, </a:t>
            </a:r>
            <a:r>
              <a:rPr lang="ko-KR" altLang="en-US" sz="2400" dirty="0"/>
              <a:t>나머지 </a:t>
            </a:r>
            <a:r>
              <a:rPr lang="en-US" altLang="ko-KR" sz="2400" dirty="0"/>
              <a:t>5%</a:t>
            </a:r>
            <a:r>
              <a:rPr lang="ko-KR" altLang="en-US" sz="2400" dirty="0"/>
              <a:t>도 대부분은 지루한 정체속에 있음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더 이상은 운전하는 행위가 자동차와 맺는 관계의 전부가 아니다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자동차는 누구에게는 힙합음악을 듣는 자유의 공간</a:t>
            </a:r>
            <a:r>
              <a:rPr lang="en-US" altLang="ko-KR" sz="2400" dirty="0"/>
              <a:t>, </a:t>
            </a:r>
            <a:r>
              <a:rPr lang="ko-KR" altLang="en-US" sz="2400" dirty="0"/>
              <a:t>사적인 공간에서 자기를 표현하는 귀한 공간</a:t>
            </a:r>
            <a:r>
              <a:rPr lang="en-US" altLang="ko-KR" sz="2400" dirty="0"/>
              <a:t>, </a:t>
            </a:r>
            <a:r>
              <a:rPr lang="ko-KR" altLang="en-US" sz="2400" dirty="0"/>
              <a:t>손님을 접대하는 고급스러운 공간</a:t>
            </a:r>
            <a:r>
              <a:rPr lang="en-US" altLang="ko-KR" sz="2400" dirty="0"/>
              <a:t>, </a:t>
            </a:r>
            <a:r>
              <a:rPr lang="ko-KR" altLang="en-US" sz="2400" dirty="0"/>
              <a:t>고객을 모실 수 있는 이동식 사무실일 수 있다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이런 운전자들의 고급스러운 경험이 디자인과 엔지니어링을 이끌어야 한다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차에 들어 가는 부품들이 개별적으로 생각 할 것이 아니라</a:t>
            </a:r>
            <a:r>
              <a:rPr lang="en-US" altLang="ko-KR" sz="2400" dirty="0"/>
              <a:t>, </a:t>
            </a:r>
            <a:r>
              <a:rPr lang="ko-KR" altLang="en-US" sz="2400" dirty="0"/>
              <a:t>차</a:t>
            </a:r>
            <a:r>
              <a:rPr lang="en-US" altLang="ko-KR" sz="2400" dirty="0"/>
              <a:t>, </a:t>
            </a:r>
            <a:r>
              <a:rPr lang="ko-KR" altLang="en-US" sz="2400" dirty="0"/>
              <a:t>유리창 버튼이든 관계적 세계 즉 의미의 사슬안에서 기능을 한다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나는 가족을 부양하기 위해서 성공을 하려 하고</a:t>
            </a:r>
            <a:r>
              <a:rPr lang="en-US" altLang="ko-KR" sz="2400" dirty="0"/>
              <a:t>, </a:t>
            </a:r>
            <a:r>
              <a:rPr lang="ko-KR" altLang="en-US" sz="2400" dirty="0"/>
              <a:t>성공하기 위해 생산성을 </a:t>
            </a:r>
            <a:r>
              <a:rPr lang="ko-KR" altLang="en-US" sz="2400" dirty="0" err="1"/>
              <a:t>높이려하고</a:t>
            </a:r>
            <a:r>
              <a:rPr lang="en-US" altLang="ko-KR" sz="2400" dirty="0"/>
              <a:t>, </a:t>
            </a:r>
            <a:r>
              <a:rPr lang="ko-KR" altLang="en-US" sz="2400" dirty="0"/>
              <a:t>생산성을 높이기 위한 각성효과를 얻으려고 콜라를 마신다</a:t>
            </a:r>
            <a:r>
              <a:rPr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기술을 위해 일하지 말고</a:t>
            </a:r>
            <a:r>
              <a:rPr lang="en-US" altLang="ko-KR" sz="2400" dirty="0"/>
              <a:t>,</a:t>
            </a:r>
            <a:r>
              <a:rPr lang="ko-KR" altLang="en-US" sz="2400" dirty="0"/>
              <a:t>기술을 통해 사람과 그들의 경험을 뒷받침하는 방법에 집중할 것</a:t>
            </a:r>
            <a:endParaRPr lang="en-US" altLang="ko-KR" sz="2400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의미의 사슬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현실을지배하는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구조를 파헤쳐줄 이정표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3081E28D-12CA-402A-869E-779A43D4589D}"/>
              </a:ext>
            </a:extLst>
          </p:cNvPr>
          <p:cNvSpPr txBox="1"/>
          <p:nvPr/>
        </p:nvSpPr>
        <p:spPr>
          <a:xfrm>
            <a:off x="636332" y="855914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4. </a:t>
            </a:r>
            <a:r>
              <a:rPr lang="ko-KR" altLang="en-US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현실을지배하는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구조를 파헤쳐줄 이정표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829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412266"/>
            <a:ext cx="159258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400" dirty="0" err="1"/>
              <a:t>휴버트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드레이퍼스의</a:t>
            </a:r>
            <a:r>
              <a:rPr lang="ko-KR" altLang="en-US" sz="2400" dirty="0"/>
              <a:t> 이론은 전문가들이 문화나 사회적 맥락의 체험을 통해 숙달된 수준에 이르는 양상을 이해하기 위한 토대를 제공한다</a:t>
            </a: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2400" dirty="0"/>
              <a:t>1</a:t>
            </a:r>
            <a:r>
              <a:rPr lang="ko-KR" altLang="en-US" sz="2400" dirty="0"/>
              <a:t>단계는 초보자로 </a:t>
            </a:r>
            <a:r>
              <a:rPr lang="ko-KR" altLang="en-US" sz="2400" dirty="0" err="1"/>
              <a:t>탈맥락적</a:t>
            </a:r>
            <a:r>
              <a:rPr lang="ko-KR" altLang="en-US" sz="2400" dirty="0"/>
              <a:t> 상태에서 행동을 결정하는 규칙학습</a:t>
            </a: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2400" dirty="0"/>
              <a:t>2</a:t>
            </a:r>
            <a:r>
              <a:rPr lang="ko-KR" altLang="en-US" sz="2400" dirty="0"/>
              <a:t>단계는 </a:t>
            </a:r>
            <a:r>
              <a:rPr lang="ko-KR" altLang="en-US" sz="2400" dirty="0" err="1"/>
              <a:t>상급초급자로</a:t>
            </a:r>
            <a:r>
              <a:rPr lang="ko-KR" altLang="en-US" sz="2400" dirty="0"/>
              <a:t> 경험을 토대로 패턴을 인식</a:t>
            </a: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2400" dirty="0"/>
              <a:t>3</a:t>
            </a:r>
            <a:r>
              <a:rPr lang="ko-KR" altLang="en-US" sz="2400" dirty="0"/>
              <a:t>단계는 중급자로 </a:t>
            </a:r>
            <a:r>
              <a:rPr lang="ko-KR" altLang="en-US" sz="2400" dirty="0" err="1"/>
              <a:t>탈맥적</a:t>
            </a:r>
            <a:r>
              <a:rPr lang="ko-KR" altLang="en-US" sz="2400" dirty="0"/>
              <a:t> 요소들 사이에서 상황에 맞게 우선 순위를 정하고 위계를 부여하는 절차</a:t>
            </a:r>
            <a:br>
              <a:rPr lang="en-US" altLang="ko-KR" sz="2400" dirty="0"/>
            </a:b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2400" dirty="0"/>
              <a:t>4</a:t>
            </a:r>
            <a:r>
              <a:rPr lang="ko-KR" altLang="en-US" sz="2400" dirty="0"/>
              <a:t>단계는 개별적 요소가 아닌 총체적 상황을 인식</a:t>
            </a: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2400" dirty="0"/>
              <a:t>5</a:t>
            </a:r>
            <a:r>
              <a:rPr lang="ko-KR" altLang="en-US" sz="2400" dirty="0"/>
              <a:t>단계는 무의식적으로 상황을 판단하는 </a:t>
            </a:r>
            <a:r>
              <a:rPr lang="ko-KR" altLang="en-US" sz="2400" dirty="0" err="1"/>
              <a:t>몰입적</a:t>
            </a:r>
            <a:r>
              <a:rPr lang="ko-KR" altLang="en-US" sz="2400" dirty="0"/>
              <a:t> 행동</a:t>
            </a: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solidFill>
                  <a:srgbClr val="223C45"/>
                </a:solidFill>
                <a:effectLst/>
                <a:latin typeface="se-nanumsquare"/>
              </a:rPr>
              <a:t>실로 통찰을 얻고 싶다면 맥락 속으로 파고 들어서 </a:t>
            </a:r>
            <a:r>
              <a:rPr lang="ko-KR" altLang="en-US" sz="2400" i="0" dirty="0">
                <a:effectLst/>
                <a:latin typeface="inherit"/>
              </a:rPr>
              <a:t>세계에 완전히 몰입</a:t>
            </a:r>
            <a:r>
              <a:rPr lang="ko-KR" altLang="en-US" sz="2400" i="0" dirty="0">
                <a:effectLst/>
                <a:latin typeface="se-nanumsquare"/>
              </a:rPr>
              <a:t>해야 </a:t>
            </a:r>
            <a:r>
              <a:rPr lang="ko-KR" altLang="en-US" sz="2400" b="0" i="0" dirty="0">
                <a:solidFill>
                  <a:srgbClr val="223C45"/>
                </a:solidFill>
                <a:effectLst/>
                <a:latin typeface="se-nanumsquare"/>
              </a:rPr>
              <a:t>한다</a:t>
            </a:r>
            <a:r>
              <a:rPr lang="en-US" altLang="ko-KR" sz="2400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sz="2400" b="0" i="0" dirty="0">
                <a:solidFill>
                  <a:srgbClr val="223C45"/>
                </a:solidFill>
                <a:effectLst/>
                <a:latin typeface="se-nanumsquare"/>
              </a:rPr>
              <a:t>그러기 위해서는 먼저 피상적 데이터나 심층적 데이터와 맺은 관계를 더 긴밀하게 살펴야 한다</a:t>
            </a:r>
            <a:endParaRPr lang="en-US" altLang="ko-KR" sz="2400" b="0" i="0" dirty="0">
              <a:solidFill>
                <a:srgbClr val="223C45"/>
              </a:solidFill>
              <a:effectLst/>
              <a:latin typeface="se-nanumsquare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223C45"/>
              </a:solidFill>
              <a:latin typeface="se-nanumsquare"/>
              <a:ea typeface="Dotum" panose="020B0600000101010101" pitchFamily="50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2400" dirty="0"/>
              <a:t>우리는 우리가 알고 있는 것이 무엇인지 어떻게 </a:t>
            </a:r>
            <a:r>
              <a:rPr lang="en-US" altLang="ko-KR" sz="2400" dirty="0"/>
              <a:t>“</a:t>
            </a:r>
            <a:r>
              <a:rPr lang="ko-KR" altLang="en-US" sz="2400" dirty="0"/>
              <a:t>알까</a:t>
            </a:r>
            <a:r>
              <a:rPr lang="en-US" altLang="ko-KR" sz="2400" dirty="0"/>
              <a:t>?“ </a:t>
            </a:r>
            <a:r>
              <a:rPr lang="ko-KR" altLang="en-US" sz="2400" dirty="0"/>
              <a:t>과연 어떤 지식이 시장에 대한 결정적인 육감에 큰 베팅을 할 자산감을 주는 것일까</a:t>
            </a:r>
            <a:r>
              <a:rPr lang="en-US" altLang="ko-KR" sz="2400" dirty="0"/>
              <a:t>?</a:t>
            </a:r>
            <a:endParaRPr lang="ko-KR" altLang="en-US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숙달의 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현실을지배하는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구조를 파헤쳐줄 이정표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8A132AF-5975-42CA-B885-EEBDEBC788D9}"/>
              </a:ext>
            </a:extLst>
          </p:cNvPr>
          <p:cNvSpPr txBox="1"/>
          <p:nvPr/>
        </p:nvSpPr>
        <p:spPr>
          <a:xfrm>
            <a:off x="636332" y="855914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4. </a:t>
            </a:r>
            <a:r>
              <a:rPr lang="ko-KR" altLang="en-US" sz="4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현실을지배하는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구조를 파헤쳐줄 이정표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32929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데이터의 틈을 파고드는 감각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303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36332" y="855914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5.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데이터를 파고드는 감각</a:t>
            </a:r>
            <a:endParaRPr lang="en-US" sz="40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412266"/>
            <a:ext cx="15925800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2400" dirty="0"/>
              <a:t>심층적 데이터를 파악하기 위해서는 네 가지 종류의 지식 또는 '</a:t>
            </a:r>
            <a:r>
              <a:rPr lang="ko-KR" altLang="ko-KR" sz="2400" dirty="0" err="1"/>
              <a:t>앎'의</a:t>
            </a:r>
            <a:r>
              <a:rPr lang="ko-KR" altLang="ko-KR" sz="2400" dirty="0"/>
              <a:t> 방식을 조명해야 한다. 이는 피상적 데이터 또는 맥락적 의미가 제거된 수치를 선호하는 우리의 편향이 문화적 통찰을 얻는데 얼마나 방해가 되는지 파악하는 데 도움이 될 것이다.</a:t>
            </a:r>
            <a:endParaRPr lang="en-US" altLang="ko-KR" sz="2400" dirty="0"/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2400" dirty="0"/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2400" dirty="0"/>
              <a:t>상기된 네 가지 지식을 기반으로 광활한 데이터와 인상, 사실, 경험, 의견, 관찰의 바다에서 패턴을 보고 뒤이어 패턴들을 이어서 하나의 통합적 통찰을 얻는 것이다. 이는 '무엇이 무엇으로 이어지는지 간파하는 날카로운 </a:t>
            </a:r>
            <a:r>
              <a:rPr lang="ko-KR" altLang="ko-KR" sz="2400" dirty="0" err="1"/>
              <a:t>감각'으로</a:t>
            </a:r>
            <a:r>
              <a:rPr lang="ko-KR" altLang="ko-KR" sz="2400" dirty="0"/>
              <a:t> 얻어질 수 있다. </a:t>
            </a:r>
            <a:endParaRPr lang="en-US" altLang="ko-KR" sz="2400" dirty="0"/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2400" dirty="0"/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ko-KR" sz="2400" dirty="0"/>
              <a:t>이 </a:t>
            </a:r>
            <a:r>
              <a:rPr lang="ko-KR" altLang="ko-KR" sz="2400" dirty="0" err="1"/>
              <a:t>요령화할</a:t>
            </a:r>
            <a:r>
              <a:rPr lang="ko-KR" altLang="ko-KR" sz="2400" dirty="0"/>
              <a:t> 수 없고, 체계화할 수 없는 통찰력은 반드시 상황과 지식에 '</a:t>
            </a:r>
            <a:r>
              <a:rPr lang="ko-KR" altLang="ko-KR" sz="2400" dirty="0" err="1"/>
              <a:t>몰입'하여</a:t>
            </a:r>
            <a:r>
              <a:rPr lang="ko-KR" altLang="ko-KR" sz="2400" dirty="0"/>
              <a:t> 상황을 바라보아야 한다. 현실에 대한 지식을 기반으로 문화에 대해 이해하기 시작하면 그 통찰력은 비로소 무기가 될 것이다.</a:t>
            </a:r>
            <a:endParaRPr lang="en-US" altLang="ko-KR" sz="2400" dirty="0"/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ko-KR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2400" dirty="0"/>
              <a:t>1)</a:t>
            </a:r>
            <a:r>
              <a:rPr lang="ko-KR" altLang="en-US" sz="2400" dirty="0"/>
              <a:t>객관적 지식 </a:t>
            </a:r>
            <a:r>
              <a:rPr lang="en-US" altLang="ko-KR" sz="2400" dirty="0"/>
              <a:t>: </a:t>
            </a:r>
            <a:r>
              <a:rPr lang="ko-KR" altLang="en-US" sz="2400" dirty="0">
                <a:effectLst/>
                <a:latin typeface="se-nanumsquare"/>
              </a:rPr>
              <a:t>자연과학의 기반이자</a:t>
            </a:r>
            <a:r>
              <a:rPr lang="en-US" altLang="ko-KR" sz="2400" dirty="0">
                <a:effectLst/>
                <a:latin typeface="se-nanumsquare"/>
              </a:rPr>
              <a:t>, </a:t>
            </a:r>
            <a:r>
              <a:rPr lang="ko-KR" altLang="en-US" sz="2400" dirty="0">
                <a:effectLst/>
                <a:latin typeface="se-nanumsquare"/>
              </a:rPr>
              <a:t>반복성을 지니고</a:t>
            </a:r>
            <a:r>
              <a:rPr lang="en-US" altLang="ko-KR" sz="2400" dirty="0">
                <a:effectLst/>
                <a:latin typeface="se-nanumsquare"/>
              </a:rPr>
              <a:t>, </a:t>
            </a:r>
            <a:r>
              <a:rPr lang="ko-KR" altLang="en-US" sz="2400" dirty="0">
                <a:effectLst/>
                <a:latin typeface="se-nanumsquare"/>
              </a:rPr>
              <a:t>보편적으로 유효하며</a:t>
            </a:r>
            <a:r>
              <a:rPr lang="en-US" altLang="ko-KR" sz="2400" dirty="0">
                <a:effectLst/>
                <a:latin typeface="se-nanumsquare"/>
              </a:rPr>
              <a:t>, </a:t>
            </a:r>
            <a:r>
              <a:rPr lang="ko-KR" altLang="en-US" sz="2400" dirty="0">
                <a:effectLst/>
                <a:latin typeface="se-nanumsquare"/>
              </a:rPr>
              <a:t>현실에서 이뤄지는 관찰 내용과 호응</a:t>
            </a:r>
            <a:endParaRPr lang="ko-KR" altLang="en-US" sz="2400" dirty="0">
              <a:effectLst/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2400" dirty="0"/>
              <a:t>2)</a:t>
            </a:r>
            <a:r>
              <a:rPr lang="ko-KR" altLang="en-US" sz="2400" dirty="0"/>
              <a:t>주관적 지식 </a:t>
            </a:r>
            <a:r>
              <a:rPr lang="en-US" altLang="ko-KR" sz="2400" dirty="0"/>
              <a:t>: </a:t>
            </a:r>
            <a:r>
              <a:rPr lang="ko-KR" altLang="en-US" sz="2400" dirty="0">
                <a:effectLst/>
                <a:latin typeface="se-nanumsquare"/>
              </a:rPr>
              <a:t>몸과 인간 자신에 대해 지닌 지식에 따라 감각의 영역에 속하여 나타나는 지식</a:t>
            </a:r>
            <a:endParaRPr lang="ko-KR" altLang="en-US" sz="2400" dirty="0">
              <a:effectLst/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2400" dirty="0"/>
              <a:t>3)</a:t>
            </a:r>
            <a:r>
              <a:rPr lang="ko-KR" altLang="en-US" sz="2400" dirty="0"/>
              <a:t>공유적 지식 </a:t>
            </a:r>
            <a:r>
              <a:rPr lang="en-US" altLang="ko-KR" sz="2400" dirty="0"/>
              <a:t>: </a:t>
            </a:r>
            <a:r>
              <a:rPr lang="ko-KR" altLang="en-US" sz="2400" dirty="0">
                <a:effectLst/>
                <a:latin typeface="se-nanumsquare"/>
              </a:rPr>
              <a:t>사람들이 공유하는 인간적 경험의 영역</a:t>
            </a:r>
            <a:r>
              <a:rPr lang="en-US" altLang="ko-KR" sz="2400" dirty="0">
                <a:effectLst/>
                <a:latin typeface="se-nanumsquare"/>
              </a:rPr>
              <a:t>, </a:t>
            </a:r>
            <a:r>
              <a:rPr lang="ko-KR" altLang="en-US" sz="2400" dirty="0">
                <a:effectLst/>
                <a:latin typeface="se-nanumsquare"/>
              </a:rPr>
              <a:t>또는 그 분위기</a:t>
            </a:r>
            <a:endParaRPr lang="en-US" altLang="ko-KR" sz="2400" dirty="0">
              <a:effectLst/>
              <a:latin typeface="se-nanumsquare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altLang="ko-KR" sz="2400" dirty="0">
              <a:latin typeface="se-nanumsquare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se-nanumsquare"/>
              </a:rPr>
              <a:t>4)</a:t>
            </a:r>
            <a:r>
              <a:rPr lang="ko-KR" altLang="en-US" sz="2400" dirty="0">
                <a:latin typeface="se-nanumsquare"/>
              </a:rPr>
              <a:t>감각적 지식 </a:t>
            </a:r>
            <a:r>
              <a:rPr lang="en-US" altLang="ko-KR" sz="2400" dirty="0">
                <a:latin typeface="se-nanumsquare"/>
              </a:rPr>
              <a:t>: </a:t>
            </a:r>
            <a:r>
              <a:rPr lang="ko-KR" altLang="en-US" sz="2400" dirty="0">
                <a:effectLst/>
                <a:latin typeface="se-nanumsquare"/>
              </a:rPr>
              <a:t>지각과 긴밀하게 연결된 의식의 흐름으로 나타나는 경험</a:t>
            </a:r>
            <a:endParaRPr lang="ko-KR" altLang="en-US" sz="2400" dirty="0">
              <a:effectLst/>
              <a:latin typeface="inherit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ko-KR" altLang="en-US" sz="2400" dirty="0">
              <a:effectLst/>
              <a:latin typeface="inherit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앎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파고드는 감각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271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36332" y="855914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5.</a:t>
            </a:r>
            <a:r>
              <a:rPr lang="ko-KR" altLang="en-US" sz="4000" dirty="0"/>
              <a:t> </a:t>
            </a:r>
            <a:r>
              <a:rPr lang="ko-KR" altLang="en-US" sz="4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파고드는 감각</a:t>
            </a:r>
            <a:endParaRPr lang="en-US" sz="40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412266"/>
            <a:ext cx="159258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400" dirty="0"/>
              <a:t>조만간 모든 시장 참여자들이 정량화 할 수 있는 모든 정보를 동시에</a:t>
            </a:r>
            <a:r>
              <a:rPr lang="en-US" altLang="ko-KR" sz="2400" dirty="0"/>
              <a:t>, </a:t>
            </a:r>
            <a:r>
              <a:rPr lang="ko-KR" altLang="en-US" sz="2400" dirty="0"/>
              <a:t>즉시 처리 할 수 있는 때가 올 것입니다</a:t>
            </a:r>
            <a:r>
              <a:rPr lang="en-US" altLang="ko-KR" sz="2400" dirty="0"/>
              <a:t>. </a:t>
            </a:r>
            <a:r>
              <a:rPr lang="ko-KR" altLang="en-US" sz="2400" dirty="0"/>
              <a:t>더 빠른 광섬유 케이블과 더 많은 메모리 그리고 모형들만 있으면 됩니다</a:t>
            </a:r>
            <a:r>
              <a:rPr lang="en-US" altLang="ko-KR" sz="2400" dirty="0"/>
              <a:t>. </a:t>
            </a:r>
            <a:r>
              <a:rPr lang="ko-KR" altLang="en-US" sz="2400" dirty="0"/>
              <a:t>이 모형들은 따로 확보 한다고 해도 하루 반나절이면 모두에게 주어질 것입니다</a:t>
            </a:r>
            <a:r>
              <a:rPr lang="en-US" altLang="ko-KR" sz="2400" dirty="0"/>
              <a:t>. </a:t>
            </a:r>
            <a:r>
              <a:rPr lang="ko-KR" altLang="en-US" sz="2400" dirty="0"/>
              <a:t>그때가 오면 무엇이 유능한 </a:t>
            </a:r>
            <a:r>
              <a:rPr lang="en-US" altLang="ko-KR" sz="2400" dirty="0"/>
              <a:t>trader</a:t>
            </a:r>
            <a:r>
              <a:rPr lang="ko-KR" altLang="en-US" sz="2400" dirty="0"/>
              <a:t>와 무능한 </a:t>
            </a:r>
            <a:r>
              <a:rPr lang="en-US" altLang="ko-KR" sz="2400" dirty="0"/>
              <a:t>trader</a:t>
            </a:r>
            <a:r>
              <a:rPr lang="ko-KR" altLang="en-US" sz="2400" dirty="0"/>
              <a:t>를 가를까요</a:t>
            </a:r>
            <a:r>
              <a:rPr lang="en-US" altLang="ko-KR" sz="2400" dirty="0"/>
              <a:t>?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400" dirty="0">
              <a:effectLst/>
              <a:latin typeface="inherit"/>
            </a:endParaRP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400" dirty="0">
                <a:latin typeface="inherit"/>
              </a:rPr>
              <a:t>뛰어난 </a:t>
            </a:r>
            <a:r>
              <a:rPr lang="ko-KR" altLang="en-US" sz="2400" dirty="0" err="1">
                <a:latin typeface="inherit"/>
              </a:rPr>
              <a:t>트레이더는</a:t>
            </a:r>
            <a:r>
              <a:rPr lang="ko-KR" altLang="en-US" sz="2400" dirty="0">
                <a:latin typeface="inherit"/>
              </a:rPr>
              <a:t> 현실 세계를 발판으로 일하면서 피상적인 데이터와</a:t>
            </a:r>
            <a:r>
              <a:rPr lang="en-US" altLang="ko-KR" sz="2400" dirty="0">
                <a:latin typeface="inherit"/>
              </a:rPr>
              <a:t>, </a:t>
            </a:r>
            <a:r>
              <a:rPr lang="ko-KR" altLang="en-US" sz="2400" dirty="0">
                <a:latin typeface="inherit"/>
              </a:rPr>
              <a:t>심층적 데이터를 함께 끄집어내고 합성한다</a:t>
            </a:r>
            <a:r>
              <a:rPr lang="en-US" altLang="ko-KR" sz="2400" dirty="0">
                <a:latin typeface="inherit"/>
              </a:rPr>
              <a:t>. </a:t>
            </a:r>
            <a:r>
              <a:rPr lang="ko-KR" altLang="en-US" sz="2400" dirty="0">
                <a:latin typeface="inherit"/>
              </a:rPr>
              <a:t>또한 모든 상황의 현실에 확고한 발판을 둔 채 문화에 대한 이해로 부터 통찰을 이끌어 낸다</a:t>
            </a:r>
            <a:r>
              <a:rPr lang="en-US" altLang="ko-KR" sz="2400" dirty="0">
                <a:latin typeface="inherit"/>
              </a:rPr>
              <a:t>.</a:t>
            </a: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2400" dirty="0">
              <a:effectLst/>
              <a:latin typeface="inherit"/>
            </a:endParaRPr>
          </a:p>
          <a:p>
            <a: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2400" dirty="0">
                <a:latin typeface="inherit"/>
              </a:rPr>
              <a:t>오랫동안 시장을 관찰하면서 상황을 인식하는 법을 배웠습니다</a:t>
            </a:r>
            <a:r>
              <a:rPr lang="en-US" altLang="ko-KR" sz="2400" dirty="0">
                <a:latin typeface="inherit"/>
              </a:rPr>
              <a:t>. </a:t>
            </a:r>
            <a:r>
              <a:rPr lang="ko-KR" altLang="en-US" sz="2400" dirty="0">
                <a:latin typeface="inherit"/>
              </a:rPr>
              <a:t>그러나 큰 베팅을 감정의 결에 따라 하는 법은 소로소가 보여줬습니다</a:t>
            </a:r>
            <a:r>
              <a:rPr lang="en-US" altLang="ko-KR" sz="2400" dirty="0">
                <a:latin typeface="inherit"/>
              </a:rPr>
              <a:t>. </a:t>
            </a:r>
            <a:r>
              <a:rPr lang="ko-KR" altLang="en-US" sz="2400" dirty="0">
                <a:latin typeface="inherit"/>
              </a:rPr>
              <a:t>우리는 분석이 아니라 오랫동안 시장의 패턴을 관찰한 경험을 바탕으로 베팅합니다</a:t>
            </a:r>
            <a:r>
              <a:rPr lang="en-US" altLang="ko-KR" sz="2400" dirty="0">
                <a:latin typeface="inherit"/>
              </a:rPr>
              <a:t>. </a:t>
            </a:r>
            <a:r>
              <a:rPr lang="ko-KR" altLang="en-US" sz="2400" dirty="0">
                <a:latin typeface="inherit"/>
              </a:rPr>
              <a:t>그 요령은 체계화하거나 설명할 수 없었어요</a:t>
            </a:r>
            <a:r>
              <a:rPr lang="en-US" altLang="ko-KR" sz="2400" dirty="0">
                <a:latin typeface="inherit"/>
              </a:rPr>
              <a:t>. </a:t>
            </a:r>
            <a:r>
              <a:rPr lang="ko-KR" altLang="en-US" sz="2400" dirty="0" err="1">
                <a:latin typeface="inherit"/>
              </a:rPr>
              <a:t>어째든</a:t>
            </a:r>
            <a:r>
              <a:rPr lang="ko-KR" altLang="en-US" sz="2400" dirty="0">
                <a:latin typeface="inherit"/>
              </a:rPr>
              <a:t> 우리는 손실의 몇 배에 해당하는 수익을 올렸습니다</a:t>
            </a:r>
            <a:r>
              <a:rPr lang="en-US" altLang="ko-KR" sz="2400" dirty="0">
                <a:latin typeface="inherit"/>
              </a:rPr>
              <a:t>.</a:t>
            </a:r>
            <a:endParaRPr lang="ko-KR" altLang="en-US" sz="2400" dirty="0">
              <a:effectLst/>
              <a:latin typeface="inherit"/>
            </a:endParaRP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지식보다 지혜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파고드는 감각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1937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현실을 파악하는 최적의 장소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975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36332" y="855914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6. </a:t>
            </a:r>
            <a:r>
              <a:rPr lang="ko-KR" altLang="en-US" sz="4000" dirty="0"/>
              <a:t>현실을 파악하는 최적의 장소</a:t>
            </a:r>
            <a:endParaRPr lang="en-US" sz="40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412266"/>
            <a:ext cx="1592580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r>
              <a:rPr lang="ko-KR" altLang="en-US" dirty="0" err="1"/>
              <a:t>센스메이킹에서</a:t>
            </a:r>
            <a:r>
              <a:rPr lang="ko-KR" altLang="en-US" dirty="0"/>
              <a:t> 중요한 사실은 현상학이 우리에게 실제 세계로 돌아가도록 요구한다는 것이다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"</a:t>
            </a:r>
            <a:r>
              <a:rPr lang="ko-KR" altLang="en-US" dirty="0" err="1"/>
              <a:t>물자체</a:t>
            </a:r>
            <a:r>
              <a:rPr lang="en-US" altLang="ko-KR" dirty="0"/>
              <a:t>"</a:t>
            </a:r>
            <a:r>
              <a:rPr lang="ko-KR" altLang="en-US" dirty="0"/>
              <a:t>로 돌아가야 한다</a:t>
            </a:r>
            <a:r>
              <a:rPr lang="en-US" altLang="ko-KR" dirty="0"/>
              <a:t>. </a:t>
            </a:r>
            <a:r>
              <a:rPr lang="ko-KR" altLang="en-US" dirty="0"/>
              <a:t>현상학은 그 사물과 맺은 관계의 본질을 드러낸다</a:t>
            </a:r>
            <a:r>
              <a:rPr lang="en-US" altLang="ko-KR" dirty="0"/>
              <a:t>. </a:t>
            </a:r>
            <a:r>
              <a:rPr lang="ko-KR" altLang="en-US" dirty="0"/>
              <a:t>그리고 그 속에서 어느 것이 언제 가장 중요한지 잘 보여준다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인간의 과거는 현재 처한 맥락에 좌우되며</a:t>
            </a:r>
            <a:r>
              <a:rPr lang="en-US" altLang="ko-KR" dirty="0"/>
              <a:t>, </a:t>
            </a:r>
            <a:r>
              <a:rPr lang="ko-KR" altLang="en-US" dirty="0"/>
              <a:t>현재 삶을 경험하는 방식에 따라 색깔을 바꿀 수 있다</a:t>
            </a:r>
            <a:r>
              <a:rPr lang="en-US" altLang="ko-KR" dirty="0"/>
              <a:t>. </a:t>
            </a:r>
            <a:r>
              <a:rPr lang="ko-KR" altLang="en-US" dirty="0"/>
              <a:t>또한 </a:t>
            </a:r>
            <a:r>
              <a:rPr lang="en-US" altLang="ko-KR" dirty="0"/>
              <a:t>'</a:t>
            </a:r>
            <a:r>
              <a:rPr lang="ko-KR" altLang="en-US" dirty="0"/>
              <a:t>공간</a:t>
            </a:r>
            <a:r>
              <a:rPr lang="en-US" altLang="ko-KR" dirty="0"/>
              <a:t>'</a:t>
            </a:r>
            <a:r>
              <a:rPr lang="ko-KR" altLang="en-US" dirty="0"/>
              <a:t>도 같은 방식으로 비교할 수 있다</a:t>
            </a:r>
            <a:r>
              <a:rPr lang="en-US" altLang="ko-KR" dirty="0"/>
              <a:t>. </a:t>
            </a:r>
            <a:r>
              <a:rPr lang="ko-KR" altLang="en-US" dirty="0"/>
              <a:t>인간의 기분 역시 외부나 내부에서 생기지 않고</a:t>
            </a:r>
            <a:r>
              <a:rPr lang="en-US" altLang="ko-KR" dirty="0"/>
              <a:t>, </a:t>
            </a:r>
            <a:r>
              <a:rPr lang="ko-KR" altLang="en-US" dirty="0"/>
              <a:t>세계 속에 있는 우리의 현존에서 기인한다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"</a:t>
            </a:r>
            <a:r>
              <a:rPr lang="ko-KR" altLang="en-US" dirty="0"/>
              <a:t>인간으로 산다는 것은 어떤 의미일까</a:t>
            </a:r>
            <a:r>
              <a:rPr lang="en-US" altLang="ko-KR" dirty="0"/>
              <a:t>?"</a:t>
            </a:r>
            <a:r>
              <a:rPr lang="ko-KR" altLang="en-US" dirty="0"/>
              <a:t> 이처럼 심오한 의문을 파고들 때 인문학은 대단히 유용한 지침을 제공한다</a:t>
            </a:r>
            <a:r>
              <a:rPr lang="en-US" altLang="ko-KR" dirty="0"/>
              <a:t>. </a:t>
            </a:r>
            <a:r>
              <a:rPr lang="ko-KR" altLang="en-US" dirty="0"/>
              <a:t>문제를 현상으로 재구성하는 과정에서 귀중한 자원이 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이러한 점에서 </a:t>
            </a:r>
            <a:r>
              <a:rPr lang="ko-KR" altLang="en-US" dirty="0" err="1"/>
              <a:t>센스메이킹은</a:t>
            </a:r>
            <a:r>
              <a:rPr lang="ko-KR" altLang="en-US" dirty="0"/>
              <a:t> 감정</a:t>
            </a:r>
            <a:r>
              <a:rPr lang="en-US" altLang="ko-KR" dirty="0"/>
              <a:t>, </a:t>
            </a:r>
            <a:r>
              <a:rPr lang="ko-KR" altLang="en-US" dirty="0"/>
              <a:t>지성</a:t>
            </a:r>
            <a:r>
              <a:rPr lang="en-US" altLang="ko-KR" dirty="0"/>
              <a:t>, </a:t>
            </a:r>
            <a:r>
              <a:rPr lang="ko-KR" altLang="en-US" dirty="0"/>
              <a:t>정신을 비롯한 우리의 모든 것을 필요로 하는 참여 활동이다</a:t>
            </a:r>
            <a:r>
              <a:rPr lang="en-US" altLang="ko-KR" dirty="0"/>
              <a:t>. </a:t>
            </a:r>
            <a:r>
              <a:rPr lang="ko-KR" altLang="en-US" dirty="0"/>
              <a:t>이 점을 고려할 때 </a:t>
            </a:r>
            <a:r>
              <a:rPr lang="ko-KR" altLang="en-US" dirty="0" err="1"/>
              <a:t>센스메이킹과</a:t>
            </a:r>
            <a:r>
              <a:rPr lang="ko-KR" altLang="en-US" dirty="0"/>
              <a:t> 공감​이 갖는 의미에 대해 파악할 필요가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첫 번째 수준의 공감은 인식의 경계에서 이뤄진다</a:t>
            </a:r>
            <a:r>
              <a:rPr lang="en-US" altLang="ko-KR" dirty="0"/>
              <a:t>. </a:t>
            </a:r>
            <a:r>
              <a:rPr lang="ko-KR" altLang="en-US" dirty="0"/>
              <a:t>갈수록 사람들끼리 주위 환경에 동화되는 공감을 의미한다</a:t>
            </a:r>
            <a:r>
              <a:rPr lang="en-US" altLang="ko-KR" dirty="0"/>
              <a:t>. </a:t>
            </a:r>
            <a:r>
              <a:rPr lang="ko-KR" altLang="en-US" dirty="0"/>
              <a:t>이 수준의 공감이 사회적 동물로서 우리의 존재를 드러낸다고 말하지만</a:t>
            </a:r>
            <a:r>
              <a:rPr lang="en-US" altLang="ko-KR" dirty="0"/>
              <a:t>, </a:t>
            </a:r>
            <a:r>
              <a:rPr lang="ko-KR" altLang="en-US" dirty="0"/>
              <a:t>실로 중요한 점은 이러한 유형의 공감이 인식되거나 언급되는 경우가 드물다는 점이다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두 번째 수준의 공감은 뭔가 빠진 것을 인식했을 때</a:t>
            </a:r>
            <a:r>
              <a:rPr lang="en-US" altLang="ko-KR" dirty="0"/>
              <a:t>, </a:t>
            </a:r>
            <a:r>
              <a:rPr lang="ko-KR" altLang="en-US" dirty="0"/>
              <a:t>타인의 빈 공간을 의식하기 시작한다</a:t>
            </a:r>
            <a:r>
              <a:rPr lang="en-US" altLang="ko-KR" dirty="0"/>
              <a:t>. </a:t>
            </a:r>
            <a:r>
              <a:rPr lang="ko-KR" altLang="en-US" dirty="0"/>
              <a:t>그리고 이것을 이해할 때 우리는 세 번째 수준의 공감으로 이동한다</a:t>
            </a:r>
            <a:r>
              <a:rPr lang="en-US" altLang="ko-KR" dirty="0"/>
              <a:t>. </a:t>
            </a:r>
            <a:r>
              <a:rPr lang="ko-KR" altLang="en-US" dirty="0"/>
              <a:t>이 깊고 체계적인 공감이 바로 </a:t>
            </a:r>
            <a:r>
              <a:rPr lang="en-US" altLang="ko-KR" dirty="0"/>
              <a:t>"</a:t>
            </a:r>
            <a:r>
              <a:rPr lang="ko-KR" altLang="en-US" dirty="0" err="1"/>
              <a:t>센스메이킹</a:t>
            </a:r>
            <a:r>
              <a:rPr lang="en-US" altLang="ko-KR" dirty="0"/>
              <a:t>"</a:t>
            </a:r>
            <a:r>
              <a:rPr lang="ko-KR" altLang="en-US" dirty="0"/>
              <a:t>이다</a:t>
            </a:r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현실을 파악하는 최적의 장소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04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36332" y="855914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6. </a:t>
            </a:r>
            <a:r>
              <a:rPr lang="ko-KR" altLang="en-US" sz="4000" dirty="0"/>
              <a:t>현실을 파악하는 최적의 장소</a:t>
            </a:r>
            <a:endParaRPr lang="en-US" sz="40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인문학과 사회학의 이론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현실을 파악하는 최적의 장소</a:t>
            </a:r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F5C1000-B888-4998-890C-E26A4FB54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353989"/>
              </p:ext>
            </p:extLst>
          </p:nvPr>
        </p:nvGraphicFramePr>
        <p:xfrm>
          <a:off x="1676400" y="2607028"/>
          <a:ext cx="14554199" cy="6194071"/>
        </p:xfrm>
        <a:graphic>
          <a:graphicData uri="http://schemas.openxmlformats.org/drawingml/2006/table">
            <a:tbl>
              <a:tblPr/>
              <a:tblGrid>
                <a:gridCol w="3781049">
                  <a:extLst>
                    <a:ext uri="{9D8B030D-6E8A-4147-A177-3AD203B41FA5}">
                      <a16:colId xmlns:a16="http://schemas.microsoft.com/office/drawing/2014/main" val="71367303"/>
                    </a:ext>
                  </a:extLst>
                </a:gridCol>
                <a:gridCol w="5386575">
                  <a:extLst>
                    <a:ext uri="{9D8B030D-6E8A-4147-A177-3AD203B41FA5}">
                      <a16:colId xmlns:a16="http://schemas.microsoft.com/office/drawing/2014/main" val="17889120"/>
                    </a:ext>
                  </a:extLst>
                </a:gridCol>
                <a:gridCol w="5386575">
                  <a:extLst>
                    <a:ext uri="{9D8B030D-6E8A-4147-A177-3AD203B41FA5}">
                      <a16:colId xmlns:a16="http://schemas.microsoft.com/office/drawing/2014/main" val="195986909"/>
                    </a:ext>
                  </a:extLst>
                </a:gridCol>
              </a:tblGrid>
              <a:tr h="841674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2000" dirty="0">
                          <a:effectLst/>
                          <a:latin typeface="se-nanumgothic"/>
                        </a:rPr>
                        <a:t>1.</a:t>
                      </a:r>
                      <a:r>
                        <a:rPr lang="ko-KR" altLang="en-US" sz="2000" dirty="0">
                          <a:effectLst/>
                          <a:latin typeface="se-nanumgothic"/>
                        </a:rPr>
                        <a:t>기호와 상징</a:t>
                      </a:r>
                      <a:endParaRPr lang="ko-KR" altLang="en-US" sz="2000" dirty="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/>
                      <a:r>
                        <a:rPr lang="ko-KR" altLang="en-US" sz="2000" dirty="0">
                          <a:effectLst/>
                          <a:latin typeface="se-nanumgothic"/>
                        </a:rPr>
                        <a:t>기호와 상징은 모든 사람에게 항상 같은 의미를 지니지 않아</a:t>
                      </a:r>
                      <a:r>
                        <a:rPr lang="en-US" altLang="ko-KR" sz="2000" dirty="0">
                          <a:effectLst/>
                          <a:latin typeface="se-nanumgothic"/>
                        </a:rPr>
                        <a:t>, </a:t>
                      </a:r>
                      <a:r>
                        <a:rPr lang="ko-KR" altLang="en-US" sz="2000" dirty="0">
                          <a:effectLst/>
                          <a:latin typeface="se-nanumgothic"/>
                        </a:rPr>
                        <a:t>개인적 배경과 상황에 따라 상징에 의미를 부여한다</a:t>
                      </a:r>
                      <a:endParaRPr lang="ko-KR" altLang="en-US" sz="2000" dirty="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1900266"/>
                  </a:ext>
                </a:extLst>
              </a:tr>
              <a:tr h="942002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2000">
                          <a:effectLst/>
                          <a:latin typeface="se-nanumgothic"/>
                        </a:rPr>
                        <a:t>2. </a:t>
                      </a:r>
                      <a:r>
                        <a:rPr lang="ko-KR" altLang="en-US" sz="2000">
                          <a:effectLst/>
                          <a:latin typeface="se-nanumgothic"/>
                        </a:rPr>
                        <a:t>심적 모형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단어가 사용되는 맥락과 의미를 획득하는 다양한 양상을 분석하는 도구 </a:t>
                      </a:r>
                      <a:r>
                        <a:rPr lang="en-US" altLang="ko-KR" sz="2000">
                          <a:effectLst/>
                          <a:latin typeface="se-nanumgothic"/>
                        </a:rPr>
                        <a:t>(EX. </a:t>
                      </a:r>
                      <a:r>
                        <a:rPr lang="ko-KR" altLang="en-US" sz="2000">
                          <a:effectLst/>
                          <a:latin typeface="se-nanumgothic"/>
                        </a:rPr>
                        <a:t>사회주의자와 보수주의자의 </a:t>
                      </a:r>
                      <a:r>
                        <a:rPr lang="en-US" altLang="ko-KR" sz="2000">
                          <a:effectLst/>
                          <a:latin typeface="se-nanumgothic"/>
                        </a:rPr>
                        <a:t>"</a:t>
                      </a:r>
                      <a:r>
                        <a:rPr lang="ko-KR" altLang="en-US" sz="2000">
                          <a:effectLst/>
                          <a:latin typeface="se-nanumgothic"/>
                        </a:rPr>
                        <a:t>자유</a:t>
                      </a:r>
                      <a:r>
                        <a:rPr lang="en-US" altLang="ko-KR" sz="2000">
                          <a:effectLst/>
                          <a:latin typeface="se-nanumgothic"/>
                        </a:rPr>
                        <a:t>"</a:t>
                      </a:r>
                      <a:r>
                        <a:rPr lang="ko-KR" altLang="en-US" sz="2000">
                          <a:effectLst/>
                          <a:latin typeface="se-nanumgothic"/>
                        </a:rPr>
                        <a:t>의 의미는 다르다</a:t>
                      </a:r>
                      <a:r>
                        <a:rPr lang="en-US" altLang="ko-KR" sz="2000">
                          <a:effectLst/>
                          <a:latin typeface="se-nanumgothic"/>
                        </a:rPr>
                        <a:t>)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562000"/>
                  </a:ext>
                </a:extLst>
              </a:tr>
              <a:tr h="841674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2000">
                          <a:effectLst/>
                          <a:latin typeface="se-nanumgothic"/>
                        </a:rPr>
                        <a:t>3. </a:t>
                      </a:r>
                      <a:r>
                        <a:rPr lang="ko-KR" altLang="en-US" sz="2000">
                          <a:effectLst/>
                          <a:latin typeface="se-nanumgothic"/>
                        </a:rPr>
                        <a:t>니클라스 루만의 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사회 체계 이론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모든 직업문화가 이원적 코드를 중심으로 구축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784360"/>
                  </a:ext>
                </a:extLst>
              </a:tr>
              <a:tr h="841674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2000">
                          <a:effectLst/>
                          <a:latin typeface="se-nanumgothic"/>
                        </a:rPr>
                        <a:t>4. </a:t>
                      </a:r>
                      <a:r>
                        <a:rPr lang="ko-KR" altLang="en-US" sz="2000">
                          <a:effectLst/>
                          <a:latin typeface="se-nanumgothic"/>
                        </a:rPr>
                        <a:t>어빙 고프만의 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인상 관리 이론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전면 무대에서 보이는 </a:t>
                      </a:r>
                      <a:r>
                        <a:rPr lang="en-US" altLang="ko-KR" sz="2000">
                          <a:effectLst/>
                          <a:latin typeface="se-nanumgothic"/>
                        </a:rPr>
                        <a:t>'</a:t>
                      </a:r>
                      <a:r>
                        <a:rPr lang="ko-KR" altLang="en-US" sz="2000">
                          <a:effectLst/>
                          <a:latin typeface="se-nanumgothic"/>
                        </a:rPr>
                        <a:t>공적 생활</a:t>
                      </a:r>
                      <a:r>
                        <a:rPr lang="en-US" altLang="ko-KR" sz="2000">
                          <a:effectLst/>
                          <a:latin typeface="se-nanumgothic"/>
                        </a:rPr>
                        <a:t>'</a:t>
                      </a:r>
                      <a:r>
                        <a:rPr lang="ko-KR" altLang="en-US" sz="2000">
                          <a:effectLst/>
                          <a:latin typeface="se-nanumgothic"/>
                        </a:rPr>
                        <a:t>은 후면 무대가 제공하는 프라이버시와 휴식에 좌우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841629"/>
                  </a:ext>
                </a:extLst>
              </a:tr>
              <a:tr h="446603">
                <a:tc rowSpan="3">
                  <a:txBody>
                    <a:bodyPr/>
                    <a:lstStyle/>
                    <a:p>
                      <a:pPr fontAlgn="base"/>
                      <a:r>
                        <a:rPr lang="en-US" altLang="ko-KR" sz="2000">
                          <a:effectLst/>
                          <a:latin typeface="se-nanumgothic"/>
                        </a:rPr>
                        <a:t>5. </a:t>
                      </a:r>
                      <a:r>
                        <a:rPr lang="ko-KR" altLang="en-US" sz="2000">
                          <a:effectLst/>
                          <a:latin typeface="se-nanumgothic"/>
                        </a:rPr>
                        <a:t>호혜성 이론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부정적 호혜성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더 많이 얻기 위해 주는 것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212371"/>
                  </a:ext>
                </a:extLst>
              </a:tr>
              <a:tr h="4967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균형적 호혜성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똑같이 돌려받기 위해 주는 것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865383"/>
                  </a:ext>
                </a:extLst>
              </a:tr>
              <a:tr h="8416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일반적 호혜성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장기적으로 더 돌려받을 것을 믿기에 기대 없이 주는 것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660988"/>
                  </a:ext>
                </a:extLst>
              </a:tr>
              <a:tr h="942002"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2000">
                          <a:effectLst/>
                          <a:latin typeface="se-nanumgothic"/>
                        </a:rPr>
                        <a:t>6. </a:t>
                      </a:r>
                      <a:r>
                        <a:rPr lang="ko-KR" altLang="en-US" sz="2000">
                          <a:effectLst/>
                          <a:latin typeface="se-nanumgothic"/>
                        </a:rPr>
                        <a:t>비트겐슈타인의 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  <a:p>
                      <a:pPr fontAlgn="base"/>
                      <a:r>
                        <a:rPr lang="ko-KR" altLang="en-US" sz="2000">
                          <a:effectLst/>
                          <a:latin typeface="se-nanumgothic"/>
                        </a:rPr>
                        <a:t>언어이론</a:t>
                      </a:r>
                      <a:endParaRPr lang="ko-KR" altLang="en-US" sz="2000">
                        <a:effectLst/>
                        <a:latin typeface="inherit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2E2"/>
                    </a:solidFill>
                  </a:tcPr>
                </a:tc>
                <a:tc gridSpan="2">
                  <a:txBody>
                    <a:bodyPr/>
                    <a:lstStyle/>
                    <a:p>
                      <a:pPr fontAlgn="base"/>
                      <a:r>
                        <a:rPr lang="ko-KR" altLang="en-US" sz="2000" dirty="0">
                          <a:effectLst/>
                          <a:latin typeface="se-nanumgothic"/>
                        </a:rPr>
                        <a:t>언어의 대다수는 단어 속이 아닌 비언어적으로 이루어지는 </a:t>
                      </a:r>
                      <a:r>
                        <a:rPr lang="en-US" altLang="ko-KR" sz="2000" dirty="0">
                          <a:effectLst/>
                          <a:latin typeface="se-nanumgothic"/>
                        </a:rPr>
                        <a:t>'</a:t>
                      </a:r>
                      <a:r>
                        <a:rPr lang="ko-KR" altLang="en-US" sz="2000" dirty="0">
                          <a:effectLst/>
                          <a:latin typeface="se-nanumgothic"/>
                        </a:rPr>
                        <a:t>관찰</a:t>
                      </a:r>
                      <a:r>
                        <a:rPr lang="en-US" altLang="ko-KR" sz="2000" dirty="0">
                          <a:effectLst/>
                          <a:latin typeface="se-nanumgothic"/>
                        </a:rPr>
                        <a:t>’</a:t>
                      </a:r>
                      <a:r>
                        <a:rPr lang="ko-KR" altLang="en-US" sz="2000" dirty="0">
                          <a:effectLst/>
                          <a:latin typeface="se-nanumgothic"/>
                        </a:rPr>
                        <a:t>에 있다</a:t>
                      </a:r>
                      <a:r>
                        <a:rPr lang="en-US" altLang="ko-KR" sz="2000" dirty="0">
                          <a:effectLst/>
                          <a:latin typeface="se-nanumgothic"/>
                        </a:rPr>
                        <a:t>.</a:t>
                      </a:r>
                      <a:endParaRPr lang="ko-KR" altLang="en-US" sz="2000" b="0" i="0" dirty="0">
                        <a:effectLst/>
                        <a:latin typeface="Dotum" panose="020B0600000101010101" pitchFamily="50" charset="-127"/>
                        <a:ea typeface="Dotum" panose="020B0600000101010101" pitchFamily="50" charset="-127"/>
                      </a:endParaRPr>
                    </a:p>
                  </a:txBody>
                  <a:tcPr marL="19879" marR="19879" marT="19879" marB="19879" anchor="ctr">
                    <a:lnL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41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430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0750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45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창조력을 키우는 사소한 경험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7589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389" y="461342"/>
            <a:ext cx="12519222" cy="6524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algn="l"/>
            <a:r>
              <a:rPr lang="ko-KR" altLang="en-US" dirty="0"/>
              <a:t>교수 소개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8" name="Object 23">
            <a:extLst>
              <a:ext uri="{FF2B5EF4-FFF2-40B4-BE49-F238E27FC236}">
                <a16:creationId xmlns:a16="http://schemas.microsoft.com/office/drawing/2014/main" id="{B97D7AE6-C1CA-4532-9042-CC47FF10A3E2}"/>
              </a:ext>
            </a:extLst>
          </p:cNvPr>
          <p:cNvSpPr txBox="1"/>
          <p:nvPr/>
        </p:nvSpPr>
        <p:spPr>
          <a:xfrm>
            <a:off x="3395943" y="7269076"/>
            <a:ext cx="2728371" cy="1434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오인택</a:t>
            </a:r>
            <a:r>
              <a:rPr lang="en-US" altLang="ko-KR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(</a:t>
            </a:r>
            <a:r>
              <a:rPr lang="ko-KR" altLang="en-US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吳仁澤</a:t>
            </a:r>
            <a:r>
              <a:rPr lang="en-US" altLang="ko-KR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PH.D. IN TAEK OH</a:t>
            </a:r>
          </a:p>
          <a:p>
            <a:pPr algn="ctr">
              <a:lnSpc>
                <a:spcPct val="150000"/>
              </a:lnSpc>
            </a:pPr>
            <a:endParaRPr lang="en-US" altLang="ko-KR" sz="2025" kern="0" spc="75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Light" pitchFamily="34" charset="0"/>
            </a:endParaRPr>
          </a:p>
        </p:txBody>
      </p:sp>
      <p:sp>
        <p:nvSpPr>
          <p:cNvPr id="49" name="Object 64">
            <a:extLst>
              <a:ext uri="{FF2B5EF4-FFF2-40B4-BE49-F238E27FC236}">
                <a16:creationId xmlns:a16="http://schemas.microsoft.com/office/drawing/2014/main" id="{C1896613-6AEB-4554-B886-6D97B6985979}"/>
              </a:ext>
            </a:extLst>
          </p:cNvPr>
          <p:cNvSpPr txBox="1"/>
          <p:nvPr/>
        </p:nvSpPr>
        <p:spPr>
          <a:xfrm>
            <a:off x="3149792" y="6762914"/>
            <a:ext cx="1096013" cy="96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25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sz="2025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1004">
            <a:extLst>
              <a:ext uri="{FF2B5EF4-FFF2-40B4-BE49-F238E27FC236}">
                <a16:creationId xmlns:a16="http://schemas.microsoft.com/office/drawing/2014/main" id="{402DCC6A-63FD-44A7-8A66-FEFFB37F4974}"/>
              </a:ext>
            </a:extLst>
          </p:cNvPr>
          <p:cNvGrpSpPr/>
          <p:nvPr/>
        </p:nvGrpSpPr>
        <p:grpSpPr>
          <a:xfrm>
            <a:off x="8332611" y="2473266"/>
            <a:ext cx="6868845" cy="2125083"/>
            <a:chOff x="8571429" y="4222441"/>
            <a:chExt cx="9158460" cy="2729358"/>
          </a:xfrm>
        </p:grpSpPr>
        <p:pic>
          <p:nvPicPr>
            <p:cNvPr id="53" name="Object 11">
              <a:extLst>
                <a:ext uri="{FF2B5EF4-FFF2-40B4-BE49-F238E27FC236}">
                  <a16:creationId xmlns:a16="http://schemas.microsoft.com/office/drawing/2014/main" id="{C8D63C54-56E0-4051-9119-1B39503AB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54" name="그룹 1005">
            <a:extLst>
              <a:ext uri="{FF2B5EF4-FFF2-40B4-BE49-F238E27FC236}">
                <a16:creationId xmlns:a16="http://schemas.microsoft.com/office/drawing/2014/main" id="{2EB4A46D-DADB-4F22-A10C-6A487B1E255C}"/>
              </a:ext>
            </a:extLst>
          </p:cNvPr>
          <p:cNvGrpSpPr/>
          <p:nvPr/>
        </p:nvGrpSpPr>
        <p:grpSpPr>
          <a:xfrm>
            <a:off x="8332611" y="4700583"/>
            <a:ext cx="6868845" cy="3478731"/>
            <a:chOff x="8571429" y="7151799"/>
            <a:chExt cx="9158460" cy="2186255"/>
          </a:xfrm>
        </p:grpSpPr>
        <p:pic>
          <p:nvPicPr>
            <p:cNvPr id="55" name="Object 14">
              <a:extLst>
                <a:ext uri="{FF2B5EF4-FFF2-40B4-BE49-F238E27FC236}">
                  <a16:creationId xmlns:a16="http://schemas.microsoft.com/office/drawing/2014/main" id="{5AF11535-DA65-48C0-885B-9356A09F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58" name="Object 27">
            <a:extLst>
              <a:ext uri="{FF2B5EF4-FFF2-40B4-BE49-F238E27FC236}">
                <a16:creationId xmlns:a16="http://schemas.microsoft.com/office/drawing/2014/main" id="{B7F98A9B-C51D-431E-A214-909FB96F6E17}"/>
              </a:ext>
            </a:extLst>
          </p:cNvPr>
          <p:cNvSpPr txBox="1"/>
          <p:nvPr/>
        </p:nvSpPr>
        <p:spPr>
          <a:xfrm>
            <a:off x="8570864" y="4785655"/>
            <a:ext cx="3580178" cy="3520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주요 활동</a:t>
            </a:r>
            <a:endParaRPr lang="en-US" sz="1688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0B606AFA-9FF5-4AF5-BAEA-899A3CD7A227}"/>
              </a:ext>
            </a:extLst>
          </p:cNvPr>
          <p:cNvSpPr txBox="1"/>
          <p:nvPr/>
        </p:nvSpPr>
        <p:spPr>
          <a:xfrm>
            <a:off x="8570869" y="2555413"/>
            <a:ext cx="3580178" cy="3520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경력</a:t>
            </a:r>
            <a:endParaRPr lang="en-US" sz="1688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Object 39">
            <a:extLst>
              <a:ext uri="{FF2B5EF4-FFF2-40B4-BE49-F238E27FC236}">
                <a16:creationId xmlns:a16="http://schemas.microsoft.com/office/drawing/2014/main" id="{DDCAED8B-CDDC-45C7-80B3-66D3BDEA2E6A}"/>
              </a:ext>
            </a:extLst>
          </p:cNvPr>
          <p:cNvSpPr txBox="1"/>
          <p:nvPr/>
        </p:nvSpPr>
        <p:spPr>
          <a:xfrm>
            <a:off x="8763170" y="5124464"/>
            <a:ext cx="6323625" cy="3044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21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년 등단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나래시조시인협회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)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, 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시조시인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대표시집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『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은꽃연가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』,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좋은땅출판사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한국산림문학 이사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문경새재여름시인학교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사무국장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</a:rPr>
              <a:t>한국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문인협회 정회원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한국정보처리학회 부회장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KAIST Fourth Revolution Intelligence Center 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자문위원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한양대학교 소프트중심대학 교과과정 자문위원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한국정보산업협회 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한이음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대회 심사위원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서울시 기술연구소 자문위원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F0CE3A-EFA7-4646-BF16-366C5933A857}"/>
              </a:ext>
            </a:extLst>
          </p:cNvPr>
          <p:cNvGrpSpPr/>
          <p:nvPr/>
        </p:nvGrpSpPr>
        <p:grpSpPr>
          <a:xfrm>
            <a:off x="8332613" y="1228419"/>
            <a:ext cx="6868845" cy="1045380"/>
            <a:chOff x="4031074" y="1363572"/>
            <a:chExt cx="4579230" cy="696920"/>
          </a:xfrm>
        </p:grpSpPr>
        <p:grpSp>
          <p:nvGrpSpPr>
            <p:cNvPr id="50" name="그룹 1003">
              <a:extLst>
                <a:ext uri="{FF2B5EF4-FFF2-40B4-BE49-F238E27FC236}">
                  <a16:creationId xmlns:a16="http://schemas.microsoft.com/office/drawing/2014/main" id="{FD2BB8FB-0ED5-4740-99CE-A84D3031682B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51" name="Object 8">
                <a:extLst>
                  <a:ext uri="{FF2B5EF4-FFF2-40B4-BE49-F238E27FC236}">
                    <a16:creationId xmlns:a16="http://schemas.microsoft.com/office/drawing/2014/main" id="{569A2408-D414-4FAD-BA8A-03FCF2317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56" name="Object 22">
              <a:extLst>
                <a:ext uri="{FF2B5EF4-FFF2-40B4-BE49-F238E27FC236}">
                  <a16:creationId xmlns:a16="http://schemas.microsoft.com/office/drawing/2014/main" id="{66722196-875A-4577-B513-AD41ACE03FD8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08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숭실대학교 공학박사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(IT Policy &amp; Management)</a:t>
              </a:r>
            </a:p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서강대 경제학석사 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(</a:t>
              </a:r>
              <a:r>
                <a:rPr lang="ko-KR" altLang="en-US" sz="1463" dirty="0" err="1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기술경제학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)</a:t>
              </a:r>
            </a:p>
          </p:txBody>
        </p:sp>
        <p:sp>
          <p:nvSpPr>
            <p:cNvPr id="57" name="Object 25">
              <a:extLst>
                <a:ext uri="{FF2B5EF4-FFF2-40B4-BE49-F238E27FC236}">
                  <a16:creationId xmlns:a16="http://schemas.microsoft.com/office/drawing/2014/main" id="{4ECDDE40-4BEB-4211-ABAE-7B4253795666}"/>
                </a:ext>
              </a:extLst>
            </p:cNvPr>
            <p:cNvSpPr txBox="1"/>
            <p:nvPr/>
          </p:nvSpPr>
          <p:spPr>
            <a:xfrm>
              <a:off x="4189908" y="1442834"/>
              <a:ext cx="2386785" cy="2347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88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학력</a:t>
              </a:r>
              <a:endParaRPr 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1" name="그룹 1018">
              <a:extLst>
                <a:ext uri="{FF2B5EF4-FFF2-40B4-BE49-F238E27FC236}">
                  <a16:creationId xmlns:a16="http://schemas.microsoft.com/office/drawing/2014/main" id="{B13934AE-B06B-47ED-8520-1DCB3921C5EC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62" name="Object 65">
                <a:extLst>
                  <a:ext uri="{FF2B5EF4-FFF2-40B4-BE49-F238E27FC236}">
                    <a16:creationId xmlns:a16="http://schemas.microsoft.com/office/drawing/2014/main" id="{1810B6D5-A4CA-43E1-A5C5-6D6028374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  <p:grpSp>
        <p:nvGrpSpPr>
          <p:cNvPr id="63" name="그룹 1019">
            <a:extLst>
              <a:ext uri="{FF2B5EF4-FFF2-40B4-BE49-F238E27FC236}">
                <a16:creationId xmlns:a16="http://schemas.microsoft.com/office/drawing/2014/main" id="{DF822FBF-F439-462C-9F60-40D624975B60}"/>
              </a:ext>
            </a:extLst>
          </p:cNvPr>
          <p:cNvGrpSpPr/>
          <p:nvPr/>
        </p:nvGrpSpPr>
        <p:grpSpPr>
          <a:xfrm>
            <a:off x="8332615" y="2458981"/>
            <a:ext cx="467750" cy="46538"/>
            <a:chOff x="8571429" y="4203394"/>
            <a:chExt cx="623665" cy="62049"/>
          </a:xfrm>
        </p:grpSpPr>
        <p:pic>
          <p:nvPicPr>
            <p:cNvPr id="64" name="Object 68">
              <a:extLst>
                <a:ext uri="{FF2B5EF4-FFF2-40B4-BE49-F238E27FC236}">
                  <a16:creationId xmlns:a16="http://schemas.microsoft.com/office/drawing/2014/main" id="{CE7BD984-395E-47D0-818B-56EAAD58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65" name="그룹 1020">
            <a:extLst>
              <a:ext uri="{FF2B5EF4-FFF2-40B4-BE49-F238E27FC236}">
                <a16:creationId xmlns:a16="http://schemas.microsoft.com/office/drawing/2014/main" id="{2F25C4AF-F724-4A76-B3EF-BFCA2B3F6FA1}"/>
              </a:ext>
            </a:extLst>
          </p:cNvPr>
          <p:cNvGrpSpPr/>
          <p:nvPr/>
        </p:nvGrpSpPr>
        <p:grpSpPr>
          <a:xfrm>
            <a:off x="8332615" y="4686301"/>
            <a:ext cx="467750" cy="46538"/>
            <a:chOff x="8571429" y="7132751"/>
            <a:chExt cx="623665" cy="62049"/>
          </a:xfrm>
        </p:grpSpPr>
        <p:pic>
          <p:nvPicPr>
            <p:cNvPr id="66" name="Object 71">
              <a:extLst>
                <a:ext uri="{FF2B5EF4-FFF2-40B4-BE49-F238E27FC236}">
                  <a16:creationId xmlns:a16="http://schemas.microsoft.com/office/drawing/2014/main" id="{1365FC87-33AD-4B11-A8B3-9E5125FCD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67" name="Object 22">
            <a:extLst>
              <a:ext uri="{FF2B5EF4-FFF2-40B4-BE49-F238E27FC236}">
                <a16:creationId xmlns:a16="http://schemas.microsoft.com/office/drawing/2014/main" id="{40AE1995-5EBC-411A-B5F4-FAF9102A99A1}"/>
              </a:ext>
            </a:extLst>
          </p:cNvPr>
          <p:cNvSpPr txBox="1"/>
          <p:nvPr/>
        </p:nvSpPr>
        <p:spPr>
          <a:xfrm>
            <a:off x="8763170" y="2859219"/>
            <a:ext cx="5266386" cy="16933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KTDS DX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사업본부장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컨설팅본부장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(2021 ~ 2023)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SW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개발본부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IT Delivery 1PTF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장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(2020)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DX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혁신담당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(2018~2020)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경영플랫폼담당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(2015~ 2018)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</a:t>
            </a:r>
            <a:r>
              <a:rPr lang="en-US" altLang="ko-KR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NexR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사외이사 겸직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(2016 ~ 2019)</a:t>
            </a:r>
            <a:endParaRPr lang="en-US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286B10C-DDF6-4E5A-8280-1156E77E10C3}"/>
              </a:ext>
            </a:extLst>
          </p:cNvPr>
          <p:cNvGrpSpPr/>
          <p:nvPr/>
        </p:nvGrpSpPr>
        <p:grpSpPr>
          <a:xfrm>
            <a:off x="8332614" y="8229600"/>
            <a:ext cx="6868845" cy="1045380"/>
            <a:chOff x="4031074" y="1363572"/>
            <a:chExt cx="4579230" cy="696920"/>
          </a:xfrm>
        </p:grpSpPr>
        <p:grpSp>
          <p:nvGrpSpPr>
            <p:cNvPr id="77" name="그룹 1003">
              <a:extLst>
                <a:ext uri="{FF2B5EF4-FFF2-40B4-BE49-F238E27FC236}">
                  <a16:creationId xmlns:a16="http://schemas.microsoft.com/office/drawing/2014/main" id="{4A7544BF-87F6-4F86-836C-8AA8B5D0E0D5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82" name="Object 8">
                <a:extLst>
                  <a:ext uri="{FF2B5EF4-FFF2-40B4-BE49-F238E27FC236}">
                    <a16:creationId xmlns:a16="http://schemas.microsoft.com/office/drawing/2014/main" id="{4E7838B7-9804-478E-855A-9C63295E6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78" name="Object 22">
              <a:extLst>
                <a:ext uri="{FF2B5EF4-FFF2-40B4-BE49-F238E27FC236}">
                  <a16:creationId xmlns:a16="http://schemas.microsoft.com/office/drawing/2014/main" id="{A113EA68-49FA-428C-BECC-908C1BE0FA02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08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  <a:hlinkClick r:id="rId6"/>
                </a:rPr>
                <a:t>ohintaek@gmail.com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 </a:t>
              </a:r>
            </a:p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010-3010-1651(</a:t>
              </a: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언제든지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 </a:t>
              </a: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연락을 해도 좋습니다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)</a:t>
              </a:r>
            </a:p>
          </p:txBody>
        </p:sp>
        <p:sp>
          <p:nvSpPr>
            <p:cNvPr id="79" name="Object 25">
              <a:extLst>
                <a:ext uri="{FF2B5EF4-FFF2-40B4-BE49-F238E27FC236}">
                  <a16:creationId xmlns:a16="http://schemas.microsoft.com/office/drawing/2014/main" id="{25A14819-9393-4CF9-8278-747F53E88965}"/>
                </a:ext>
              </a:extLst>
            </p:cNvPr>
            <p:cNvSpPr txBox="1"/>
            <p:nvPr/>
          </p:nvSpPr>
          <p:spPr>
            <a:xfrm>
              <a:off x="4189908" y="1442834"/>
              <a:ext cx="2386785" cy="2347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88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연락처</a:t>
              </a:r>
              <a:endParaRPr 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0" name="그룹 1018">
              <a:extLst>
                <a:ext uri="{FF2B5EF4-FFF2-40B4-BE49-F238E27FC236}">
                  <a16:creationId xmlns:a16="http://schemas.microsoft.com/office/drawing/2014/main" id="{D2585C40-C03C-4FF4-8A3D-3F22A8DB92B5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81" name="Object 65">
                <a:extLst>
                  <a:ext uri="{FF2B5EF4-FFF2-40B4-BE49-F238E27FC236}">
                    <a16:creationId xmlns:a16="http://schemas.microsoft.com/office/drawing/2014/main" id="{314CA6C2-A338-4492-8A79-0F2D8468F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E78EC7B-5F66-44D0-A199-91C3AB818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2871" y="2391045"/>
            <a:ext cx="3711231" cy="46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5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36332" y="855914"/>
            <a:ext cx="1693913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7. </a:t>
            </a:r>
            <a:r>
              <a:rPr lang="ko-KR" altLang="en-US" sz="4000" dirty="0"/>
              <a:t>창조력을 키우는 사소한 경험</a:t>
            </a:r>
          </a:p>
          <a:p>
            <a:endParaRPr lang="en-US" sz="40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파이네스타이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Phainesthai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창조력을 키우는 사소한 경험</a:t>
            </a:r>
          </a:p>
          <a:p>
            <a:pPr algn="r"/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D97AB-A927-4349-ADF3-F91186B8CBB8}"/>
              </a:ext>
            </a:extLst>
          </p:cNvPr>
          <p:cNvSpPr txBox="1"/>
          <p:nvPr/>
        </p:nvSpPr>
        <p:spPr>
          <a:xfrm>
            <a:off x="1295400" y="2400300"/>
            <a:ext cx="1628006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r>
              <a:rPr lang="ko-KR" altLang="en-US" dirty="0"/>
              <a:t>현상학은 지침으로 본질적인 질문을 던진다</a:t>
            </a:r>
            <a:r>
              <a:rPr lang="en-US" altLang="ko-KR" dirty="0"/>
              <a:t>: "</a:t>
            </a:r>
            <a:r>
              <a:rPr lang="ko-KR" altLang="en-US" dirty="0"/>
              <a:t>인간은 어떻게 실제로 창의성을 경험할 수 있을까</a:t>
            </a:r>
            <a:r>
              <a:rPr lang="en-US" altLang="ko-KR" dirty="0"/>
              <a:t>?". </a:t>
            </a:r>
            <a:r>
              <a:rPr lang="ko-KR" altLang="en-US" dirty="0"/>
              <a:t>아이디어는 우리가 필요할 때 의지력을 통해 불러내는 창조물이 아니라 세계가 우리에게 준 선물과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하이데거는 드러내거나 빛을 비추는 행위를 </a:t>
            </a:r>
            <a:r>
              <a:rPr lang="en-US" altLang="ko-KR" dirty="0"/>
              <a:t>"</a:t>
            </a:r>
            <a:r>
              <a:rPr lang="ko-KR" altLang="en-US" dirty="0" err="1"/>
              <a:t>파이네스타이</a:t>
            </a:r>
            <a:r>
              <a:rPr lang="en-US" altLang="ko-KR" dirty="0"/>
              <a:t>(</a:t>
            </a:r>
            <a:r>
              <a:rPr lang="en-US" altLang="ko-KR" dirty="0" err="1"/>
              <a:t>Phainesthai</a:t>
            </a:r>
            <a:r>
              <a:rPr lang="en-US" altLang="ko-KR" dirty="0"/>
              <a:t>)"</a:t>
            </a:r>
            <a:r>
              <a:rPr lang="ko-KR" altLang="en-US" dirty="0"/>
              <a:t>라고 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파이네스타이는</a:t>
            </a:r>
            <a:r>
              <a:rPr lang="ko-KR" altLang="en-US" dirty="0"/>
              <a:t> 중간태로 사용되는데</a:t>
            </a:r>
            <a:r>
              <a:rPr lang="en-US" altLang="ko-KR" dirty="0"/>
              <a:t>, </a:t>
            </a:r>
            <a:r>
              <a:rPr lang="ko-KR" altLang="en-US" dirty="0"/>
              <a:t>인간이 환경과 동화되어 우리의 실존을 구성하는 장치나 의미의 사슬과 구분할 수 없는 상태를 말해준다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파이네스타이는</a:t>
            </a:r>
            <a:r>
              <a:rPr lang="ko-KR" altLang="en-US" dirty="0"/>
              <a:t> 은혜처럼 주체와 객체의 구분을 지운다</a:t>
            </a:r>
            <a:r>
              <a:rPr lang="en-US" altLang="ko-KR" dirty="0"/>
              <a:t>. </a:t>
            </a:r>
            <a:r>
              <a:rPr lang="ko-KR" altLang="en-US" dirty="0"/>
              <a:t>그래서 사물이 스스로 작용하지도 않고</a:t>
            </a:r>
            <a:r>
              <a:rPr lang="en-US" altLang="ko-KR" dirty="0"/>
              <a:t>, </a:t>
            </a:r>
            <a:r>
              <a:rPr lang="ko-KR" altLang="en-US" dirty="0"/>
              <a:t>우리가 사물을 조작하지도 않는다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그보다 우리가 사물과 소통할 때 </a:t>
            </a:r>
            <a:r>
              <a:rPr lang="ko-KR" altLang="en-US" dirty="0" err="1"/>
              <a:t>파이네스타이가</a:t>
            </a:r>
            <a:r>
              <a:rPr lang="ko-KR" altLang="en-US" dirty="0"/>
              <a:t> 이뤄진다</a:t>
            </a:r>
            <a:r>
              <a:rPr lang="en-US" altLang="ko-KR" dirty="0"/>
              <a:t>. </a:t>
            </a:r>
            <a:r>
              <a:rPr lang="ko-KR" altLang="en-US" dirty="0"/>
              <a:t>세상과 제대로 소통하면 사물에 대한 통찰이 자신에게서 자연스럽게 나오게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897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36332" y="855914"/>
            <a:ext cx="1693913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7. </a:t>
            </a:r>
            <a:r>
              <a:rPr lang="ko-KR" altLang="en-US" sz="4000" dirty="0"/>
              <a:t>창조력을 키우는 사소한 경험</a:t>
            </a:r>
          </a:p>
          <a:p>
            <a:endParaRPr lang="en-US" sz="40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인문학과 사회학의 실전 적용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창조력을 키우는 사소한 경험</a:t>
            </a:r>
          </a:p>
          <a:p>
            <a:pPr algn="r"/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D97AB-A927-4349-ADF3-F91186B8CBB8}"/>
              </a:ext>
            </a:extLst>
          </p:cNvPr>
          <p:cNvSpPr txBox="1"/>
          <p:nvPr/>
        </p:nvSpPr>
        <p:spPr>
          <a:xfrm>
            <a:off x="1295400" y="2400300"/>
            <a:ext cx="16280068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r>
              <a:rPr lang="ko-KR" altLang="en-US" dirty="0"/>
              <a:t>창의적 사고에 이르기 위해서는 다른 세계에 뛰어들어서 얻는 </a:t>
            </a:r>
            <a:r>
              <a:rPr lang="en-US" altLang="ko-KR" dirty="0"/>
              <a:t>'</a:t>
            </a:r>
            <a:r>
              <a:rPr lang="ko-KR" altLang="en-US" dirty="0"/>
              <a:t>공감</a:t>
            </a:r>
            <a:r>
              <a:rPr lang="en-US" altLang="ko-KR" dirty="0"/>
              <a:t>'</a:t>
            </a:r>
            <a:r>
              <a:rPr lang="ko-KR" altLang="en-US" dirty="0"/>
              <a:t>이 필요하다</a:t>
            </a:r>
            <a:r>
              <a:rPr lang="en-US" altLang="ko-KR" dirty="0"/>
              <a:t>. </a:t>
            </a:r>
            <a:r>
              <a:rPr lang="ko-KR" altLang="en-US" dirty="0"/>
              <a:t>맥락을 버리지 않고 받아들이며 그들을 스스럼없이 받아들여야 한다</a:t>
            </a:r>
            <a:r>
              <a:rPr lang="en-US" altLang="ko-KR" dirty="0"/>
              <a:t>.</a:t>
            </a:r>
            <a:endParaRPr lang="ko-KR" altLang="en-US" dirty="0"/>
          </a:p>
          <a:p>
            <a:pPr>
              <a:buFontTx/>
              <a:buChar char="-"/>
            </a:pPr>
            <a:r>
              <a:rPr lang="en-US" altLang="ko-KR" dirty="0"/>
              <a:t>'</a:t>
            </a:r>
            <a:r>
              <a:rPr lang="ko-KR" altLang="en-US" dirty="0"/>
              <a:t>프로젝트마다 맞닥뜨린 현상에 깊이 몰입한다</a:t>
            </a:r>
            <a:r>
              <a:rPr lang="en-US" altLang="ko-KR" dirty="0"/>
              <a:t>. </a:t>
            </a:r>
            <a:r>
              <a:rPr lang="ko-KR" altLang="en-US" dirty="0"/>
              <a:t>강제로 취했던 휴식이라도 공부하던 수천 가지 생각을 걸러주고 강력하고 잘 정돈된 아이디어를 제공해 준다</a:t>
            </a:r>
            <a:r>
              <a:rPr lang="en-US" altLang="ko-KR" dirty="0"/>
              <a:t>. </a:t>
            </a:r>
            <a:r>
              <a:rPr lang="ko-KR" altLang="en-US" dirty="0"/>
              <a:t>열린 자세로 필요한 일을 해줄 것이라는 육감적 믿음 하나에 의존한다</a:t>
            </a:r>
            <a:r>
              <a:rPr lang="en-US" altLang="ko-KR" dirty="0"/>
              <a:t>.’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'</a:t>
            </a:r>
            <a:r>
              <a:rPr lang="ko-KR" altLang="en-US" dirty="0"/>
              <a:t>새로운 아이디어를 떠올릴 때마다 불안감과 심적 고통이 수반되지만</a:t>
            </a:r>
            <a:r>
              <a:rPr lang="en-US" altLang="ko-KR" dirty="0"/>
              <a:t>, </a:t>
            </a:r>
            <a:r>
              <a:rPr lang="ko-KR" altLang="en-US" dirty="0"/>
              <a:t>그럴수록 어떻게 된 일인지 아이디어가 떠오르게 되며 이를 주변 사람들에게 미친 듯이 설명한다</a:t>
            </a:r>
            <a:r>
              <a:rPr lang="en-US" altLang="ko-KR" dirty="0"/>
              <a:t>.’</a:t>
            </a:r>
          </a:p>
          <a:p>
            <a:pPr>
              <a:buFontTx/>
              <a:buChar char="-"/>
            </a:pPr>
            <a:endParaRPr lang="ko-KR" altLang="en-US" dirty="0"/>
          </a:p>
          <a:p>
            <a:pPr>
              <a:buFontTx/>
              <a:buChar char="-"/>
            </a:pPr>
            <a:r>
              <a:rPr lang="en-US" altLang="ko-KR" dirty="0"/>
              <a:t>'</a:t>
            </a:r>
            <a:r>
              <a:rPr lang="ko-KR" altLang="en-US" dirty="0"/>
              <a:t>달리기를 통해 아이디어를 얻는다</a:t>
            </a:r>
            <a:r>
              <a:rPr lang="en-US" altLang="ko-KR" dirty="0"/>
              <a:t>. </a:t>
            </a:r>
            <a:r>
              <a:rPr lang="ko-KR" altLang="en-US" dirty="0"/>
              <a:t>머리를 비우고</a:t>
            </a:r>
            <a:r>
              <a:rPr lang="en-US" altLang="ko-KR" dirty="0"/>
              <a:t>, </a:t>
            </a:r>
            <a:r>
              <a:rPr lang="ko-KR" altLang="en-US" dirty="0"/>
              <a:t>모든 것을 제자리에 끼워 맞춘다</a:t>
            </a:r>
            <a:r>
              <a:rPr lang="en-US" altLang="ko-KR" dirty="0"/>
              <a:t>.’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 '</a:t>
            </a:r>
            <a:r>
              <a:rPr lang="ko-KR" altLang="en-US" dirty="0"/>
              <a:t>머리가 돌아가기를 기다리는 동안 할 수 있는 일을 하라</a:t>
            </a:r>
            <a:r>
              <a:rPr lang="en-US" altLang="ko-KR" dirty="0"/>
              <a:t>. </a:t>
            </a:r>
            <a:r>
              <a:rPr lang="ko-KR" altLang="en-US" dirty="0"/>
              <a:t>사람을 만나고</a:t>
            </a:r>
            <a:r>
              <a:rPr lang="en-US" altLang="ko-KR" dirty="0"/>
              <a:t>, </a:t>
            </a:r>
            <a:r>
              <a:rPr lang="ko-KR" altLang="en-US" dirty="0"/>
              <a:t>웃음을 터트려라</a:t>
            </a:r>
            <a:r>
              <a:rPr lang="en-US" altLang="ko-KR" dirty="0"/>
              <a:t>. </a:t>
            </a:r>
            <a:r>
              <a:rPr lang="ko-KR" altLang="en-US" dirty="0"/>
              <a:t>행동이 생각과는 다른 창의적인 측면을 안겨준다는 것이다</a:t>
            </a:r>
            <a:r>
              <a:rPr lang="en-US" altLang="ko-KR" dirty="0"/>
              <a:t>.'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연역법은 근본적으로 </a:t>
            </a:r>
            <a:r>
              <a:rPr lang="en-US" altLang="ko-KR" dirty="0"/>
              <a:t>'</a:t>
            </a:r>
            <a:r>
              <a:rPr lang="ko-KR" altLang="en-US" dirty="0"/>
              <a:t>하향식</a:t>
            </a:r>
            <a:r>
              <a:rPr lang="en-US" altLang="ko-KR" dirty="0"/>
              <a:t>' </a:t>
            </a:r>
            <a:r>
              <a:rPr lang="ko-KR" altLang="en-US" dirty="0"/>
              <a:t>접근법으로 가설에서 출발해 </a:t>
            </a:r>
            <a:r>
              <a:rPr lang="en-US" altLang="ko-KR" dirty="0"/>
              <a:t>X</a:t>
            </a:r>
            <a:r>
              <a:rPr lang="ko-KR" altLang="en-US" dirty="0"/>
              <a:t>가 참임을 증명한다</a:t>
            </a:r>
            <a:r>
              <a:rPr lang="en-US" altLang="ko-KR" dirty="0"/>
              <a:t>. </a:t>
            </a:r>
            <a:r>
              <a:rPr lang="ko-KR" altLang="en-US" dirty="0"/>
              <a:t>귀납법은 반대로 여러 전제에서 구체적 결론에 이르며 </a:t>
            </a:r>
            <a:r>
              <a:rPr lang="en-US" altLang="ko-KR" dirty="0"/>
              <a:t>'</a:t>
            </a:r>
            <a:r>
              <a:rPr lang="ko-KR" altLang="en-US" dirty="0"/>
              <a:t>상향식</a:t>
            </a:r>
            <a:r>
              <a:rPr lang="en-US" altLang="ko-KR" dirty="0"/>
              <a:t>' </a:t>
            </a:r>
            <a:r>
              <a:rPr lang="ko-KR" altLang="en-US" dirty="0"/>
              <a:t>접근을 기반으로 한다</a:t>
            </a:r>
            <a:r>
              <a:rPr lang="en-US" altLang="ko-KR" dirty="0"/>
              <a:t>. </a:t>
            </a:r>
            <a:r>
              <a:rPr lang="ko-KR" altLang="en-US" dirty="0"/>
              <a:t>하지만 귀추는 알려진 것이나 알려지지 않은 것에 관한 어떤 가설이나 선입견에서 출발하지 않는다</a:t>
            </a:r>
            <a:r>
              <a:rPr lang="en-US" altLang="ko-KR" dirty="0"/>
              <a:t>. </a:t>
            </a:r>
            <a:r>
              <a:rPr lang="ko-KR" altLang="en-US" dirty="0"/>
              <a:t>그래서 더더욱 새로운 지식과 통찰을 통합할 수 있는 유일한 추론법이다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r>
              <a:rPr lang="en-US" altLang="ko-KR" dirty="0"/>
              <a:t>'</a:t>
            </a:r>
            <a:r>
              <a:rPr lang="ko-KR" altLang="en-US" dirty="0"/>
              <a:t>개방성</a:t>
            </a:r>
            <a:r>
              <a:rPr lang="en-US" altLang="ko-KR" dirty="0"/>
              <a:t>'</a:t>
            </a:r>
            <a:r>
              <a:rPr lang="ko-KR" altLang="en-US" dirty="0"/>
              <a:t>을 바탕으로 데이터를 수집하고 체계화하기 위해 폭넓은 조사로 시작된다</a:t>
            </a:r>
            <a:r>
              <a:rPr lang="en-US" altLang="ko-KR" dirty="0"/>
              <a:t>. </a:t>
            </a:r>
            <a:r>
              <a:rPr lang="ko-KR" altLang="en-US" dirty="0" err="1"/>
              <a:t>그다음</a:t>
            </a:r>
            <a:r>
              <a:rPr lang="ko-KR" altLang="en-US" dirty="0"/>
              <a:t> 수집한 데이터에서 패턴을 파악한다</a:t>
            </a:r>
            <a:r>
              <a:rPr lang="en-US" altLang="ko-KR" dirty="0"/>
              <a:t>. </a:t>
            </a:r>
            <a:r>
              <a:rPr lang="ko-KR" altLang="en-US" dirty="0"/>
              <a:t>이 패턴을 합성하면 하나나 여러 이론이 구체화되기 시작한다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ko-KR" altLang="en-US" dirty="0" err="1"/>
              <a:t>이론들로부터</a:t>
            </a:r>
            <a:r>
              <a:rPr lang="ko-KR" altLang="en-US" dirty="0"/>
              <a:t> 어떤 현상을 설명하는 힘을 지닌 통찰을 발견할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7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45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 흐름을 꿰뚫는 방법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08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878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36332" y="855914"/>
            <a:ext cx="16939136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8. </a:t>
            </a:r>
            <a:r>
              <a:rPr lang="ko-KR" altLang="en-US" sz="4000" dirty="0"/>
              <a:t>데이터 흐름을 꿰뚫는 방법</a:t>
            </a:r>
          </a:p>
          <a:p>
            <a:endParaRPr lang="ko-KR" altLang="en-US" sz="4000" dirty="0"/>
          </a:p>
          <a:p>
            <a:endParaRPr lang="en-US" sz="40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진정한 관심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흐름을 꿰뚫는 방법</a:t>
            </a:r>
          </a:p>
          <a:p>
            <a:pPr algn="r"/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D97AB-A927-4349-ADF3-F91186B8CBB8}"/>
              </a:ext>
            </a:extLst>
          </p:cNvPr>
          <p:cNvSpPr txBox="1"/>
          <p:nvPr/>
        </p:nvSpPr>
        <p:spPr>
          <a:xfrm>
            <a:off x="1295400" y="2400300"/>
            <a:ext cx="1628006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지식은 가르치는 일이든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,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인질 협상이든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, </a:t>
            </a:r>
            <a:r>
              <a:rPr lang="ko-KR" altLang="en-US" b="0" i="0" dirty="0" err="1">
                <a:solidFill>
                  <a:srgbClr val="223C45"/>
                </a:solidFill>
                <a:effectLst/>
                <a:latin typeface="se-nanumsquare"/>
              </a:rPr>
              <a:t>정치든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 우리가 선택한 활동에서 더 깊이 들어갈수록 더 많은 범주로 나뉘게 된다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</a:p>
          <a:p>
            <a:pPr algn="l" fontAlgn="base"/>
            <a:endParaRPr lang="en-US" altLang="ko-KR" dirty="0">
              <a:solidFill>
                <a:srgbClr val="223C45"/>
              </a:solidFill>
              <a:latin typeface="se-nanumsquare"/>
            </a:endParaRPr>
          </a:p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여기서 모든 여정에 나설 때 어둠 속에서 지침을 제공할 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GPS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나 인공위성처럼 모든 다양한 요소를 하나의 틀 안에 통합할 수 있는 모형이나 이론이 있을 것이라는 유혹에 빠지기 쉽다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그러나 진정한 </a:t>
            </a:r>
            <a:r>
              <a:rPr lang="ko-KR" altLang="en-US" b="1" i="0" u="sng" dirty="0">
                <a:solidFill>
                  <a:srgbClr val="223C45"/>
                </a:solidFill>
                <a:effectLst/>
                <a:latin typeface="inherit"/>
              </a:rPr>
              <a:t>감정가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(Connoisseur: '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익숙해지다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'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또는 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'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어떤 사람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/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장소를 알다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')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는 하나의 정답은 없다는 사실을 잘 안다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탐색의 핵심은 모든 것에 주의를 기울이는 것이 아니라 능숙한 해석에 있다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또한 대가들은 이 해석에 평생을 바친다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</a:t>
            </a:r>
          </a:p>
          <a:p>
            <a:pPr algn="l" fontAlgn="base"/>
            <a:endParaRPr lang="ko-KR" altLang="en-US" b="0" i="0" dirty="0">
              <a:solidFill>
                <a:srgbClr val="223C4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1" i="0" u="sng" dirty="0">
                <a:effectLst/>
                <a:latin typeface="inherit"/>
              </a:rPr>
              <a:t>진정한 관심</a:t>
            </a:r>
            <a:r>
              <a:rPr lang="ko-KR" altLang="en-US" b="0" i="0" u="sng" dirty="0">
                <a:effectLst/>
                <a:latin typeface="inherit"/>
              </a:rPr>
              <a:t>​</a:t>
            </a:r>
            <a:r>
              <a:rPr lang="ko-KR" altLang="en-US" b="0" i="0" dirty="0">
                <a:effectLst/>
                <a:latin typeface="se-nanumsquare"/>
              </a:rPr>
              <a:t>을 통해 어떤 관점을 얻게 되면 중요한 것과 사소한 것에 대한 직관적 감이 생긴다</a:t>
            </a:r>
            <a:r>
              <a:rPr lang="en-US" altLang="ko-KR" b="0" i="0" dirty="0">
                <a:effectLst/>
                <a:latin typeface="se-nanumsquare"/>
              </a:rPr>
              <a:t>. </a:t>
            </a:r>
            <a:r>
              <a:rPr lang="ko-KR" altLang="en-US" b="0" i="0" dirty="0">
                <a:effectLst/>
                <a:latin typeface="se-nanumsquare"/>
              </a:rPr>
              <a:t>또한 무엇이 무엇과 연결되는지 보이고</a:t>
            </a:r>
            <a:r>
              <a:rPr lang="en-US" altLang="ko-KR" b="0" i="0" dirty="0">
                <a:effectLst/>
                <a:latin typeface="se-nanumsquare"/>
              </a:rPr>
              <a:t>, </a:t>
            </a:r>
            <a:r>
              <a:rPr lang="ko-KR" altLang="en-US" b="0" i="0" dirty="0">
                <a:effectLst/>
                <a:latin typeface="se-nanumsquare"/>
              </a:rPr>
              <a:t>중요한 데이터와 입력 정보</a:t>
            </a:r>
            <a:r>
              <a:rPr lang="en-US" altLang="ko-KR" b="0" i="0" dirty="0">
                <a:effectLst/>
                <a:latin typeface="se-nanumsquare"/>
              </a:rPr>
              <a:t>, </a:t>
            </a:r>
            <a:r>
              <a:rPr lang="ko-KR" altLang="en-US" b="0" i="0" dirty="0">
                <a:effectLst/>
                <a:latin typeface="se-nanumsquare"/>
              </a:rPr>
              <a:t>지식을 알게 된다</a:t>
            </a:r>
            <a:r>
              <a:rPr lang="en-US" altLang="ko-KR" b="0" i="0" dirty="0">
                <a:effectLst/>
                <a:latin typeface="se-nanumsquare"/>
              </a:rPr>
              <a:t>. </a:t>
            </a:r>
            <a:r>
              <a:rPr lang="ko-KR" altLang="en-US" b="0" i="0" dirty="0">
                <a:effectLst/>
                <a:latin typeface="se-nanumsquare"/>
              </a:rPr>
              <a:t>관심은 이 모든 일을 가능하게 하는 연결 조직과 같다</a:t>
            </a:r>
            <a:r>
              <a:rPr lang="en-US" altLang="ko-KR" b="0" i="0" dirty="0">
                <a:effectLst/>
                <a:latin typeface="se-nanumsquare"/>
              </a:rPr>
              <a:t>. </a:t>
            </a:r>
            <a:r>
              <a:rPr lang="ko-KR" altLang="en-US" b="0" i="0" dirty="0">
                <a:effectLst/>
                <a:latin typeface="se-nanumsquare"/>
              </a:rPr>
              <a:t>또한</a:t>
            </a:r>
            <a:r>
              <a:rPr lang="en-US" altLang="ko-KR" b="0" i="0" dirty="0">
                <a:effectLst/>
                <a:latin typeface="se-nanumsquare"/>
              </a:rPr>
              <a:t>, </a:t>
            </a:r>
            <a:r>
              <a:rPr lang="ko-KR" altLang="en-US" b="0" i="0" dirty="0">
                <a:effectLst/>
                <a:latin typeface="se-nanumsquare"/>
              </a:rPr>
              <a:t>반대로 관심의 결여는 여러 기업과 조직에서 맞닥뜨린 문제의 근원인 경우가 많다</a:t>
            </a:r>
            <a:r>
              <a:rPr lang="en-US" altLang="ko-KR" b="0" i="0" dirty="0">
                <a:effectLst/>
                <a:latin typeface="se-nanumsquare"/>
              </a:rPr>
              <a:t>. </a:t>
            </a:r>
            <a:r>
              <a:rPr lang="ko-KR" altLang="en-US" b="0" i="0" dirty="0">
                <a:effectLst/>
                <a:latin typeface="se-nanumsquare"/>
              </a:rPr>
              <a:t>다시 말해서 실로 관심을 기울이지 않으면 의미 있는 차이를 </a:t>
            </a:r>
            <a:r>
              <a:rPr lang="en-US" altLang="ko-KR" b="1" i="0" u="sng" dirty="0">
                <a:effectLst/>
                <a:latin typeface="inherit"/>
              </a:rPr>
              <a:t>'</a:t>
            </a:r>
            <a:r>
              <a:rPr lang="ko-KR" altLang="en-US" b="1" i="0" u="sng" dirty="0">
                <a:effectLst/>
                <a:latin typeface="inherit"/>
              </a:rPr>
              <a:t>결코</a:t>
            </a:r>
            <a:r>
              <a:rPr lang="en-US" altLang="ko-KR" b="0" i="0" dirty="0">
                <a:effectLst/>
                <a:latin typeface="se-nanumsquare"/>
              </a:rPr>
              <a:t>'</a:t>
            </a:r>
            <a:r>
              <a:rPr lang="ko-KR" altLang="en-US" b="0" i="0" dirty="0">
                <a:effectLst/>
                <a:latin typeface="se-nanumsquare"/>
              </a:rPr>
              <a:t> 볼 수 없다</a:t>
            </a:r>
            <a:r>
              <a:rPr lang="en-US" altLang="ko-KR" b="0" i="0" dirty="0">
                <a:effectLst/>
                <a:latin typeface="se-nanumsquare"/>
              </a:rPr>
              <a:t>.</a:t>
            </a:r>
          </a:p>
          <a:p>
            <a:pPr algn="l" fontAlgn="base"/>
            <a:endParaRPr lang="ko-KR" altLang="en-US" b="0" i="0" dirty="0">
              <a:solidFill>
                <a:srgbClr val="223C4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일례로 와인의 당도를 높이기 위해 수치적으로 판단된 당도에 </a:t>
            </a:r>
            <a:r>
              <a:rPr lang="ko-KR" altLang="en-US" b="0" i="0" dirty="0" err="1">
                <a:solidFill>
                  <a:srgbClr val="223C45"/>
                </a:solidFill>
                <a:effectLst/>
                <a:latin typeface="se-nanumsquare"/>
              </a:rPr>
              <a:t>따라서만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 재배된 과육과 숙성과 토양의 질을 바탕으로 서서히 올라간 당도의 과육은 분명 깊은 차이가 있을 것이다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분야에 대한 깊은 관심은 분명 깊은 곳에서부터 차이를 불러온다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</a:t>
            </a:r>
            <a:endParaRPr lang="ko-KR" altLang="en-US" b="0" i="0" dirty="0">
              <a:solidFill>
                <a:srgbClr val="223C45"/>
              </a:solidFill>
              <a:effectLst/>
              <a:latin typeface="se-nanumgothic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916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291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사람은 무엇으로 존재 하는가</a:t>
            </a:r>
            <a:r>
              <a:rPr lang="en-US" altLang="ko-KR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?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09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0673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36332" y="855914"/>
            <a:ext cx="1693913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9. </a:t>
            </a:r>
            <a:r>
              <a:rPr lang="ko-KR" altLang="en-US" sz="4000" dirty="0"/>
              <a:t>사람은 무엇으로 존재 하는가</a:t>
            </a:r>
            <a:r>
              <a:rPr lang="en-US" altLang="ko-KR" sz="4000" dirty="0"/>
              <a:t>?</a:t>
            </a:r>
            <a:endParaRPr lang="ko-KR" altLang="en-US" sz="4000" dirty="0"/>
          </a:p>
          <a:p>
            <a:endParaRPr lang="en-US" sz="40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사람은 무엇으로 존재 하는가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/>
            <a:endParaRPr lang="en-US" altLang="ko-KR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D97AB-A927-4349-ADF3-F91186B8CBB8}"/>
              </a:ext>
            </a:extLst>
          </p:cNvPr>
          <p:cNvSpPr txBox="1"/>
          <p:nvPr/>
        </p:nvSpPr>
        <p:spPr>
          <a:xfrm>
            <a:off x="1295400" y="2400300"/>
            <a:ext cx="1628006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많은 상황에서 인간의 지성은 여전히 맥락적 과제를 해결하는 데 가장 효율적이다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이 효율성은 대규모로 적용할 수 있는 지식이 아니라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,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특정한 상황에 대한 깊이 있는 이해를 바탕으로 한다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endParaRPr lang="ko-KR" altLang="en-US" b="0" i="0" dirty="0">
              <a:solidFill>
                <a:srgbClr val="223C45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223C45"/>
              </a:solidFill>
              <a:effectLst/>
              <a:latin typeface="se-nanumsquare"/>
            </a:endParaRPr>
          </a:p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오로지 실용적 목적으로 모든 사람들을 인문학에서 멀어지게 하는 것은 바람직한 현상이 되지 못한다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물론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,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유능한 화공학자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,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수학자들도 필요하지만 우리는 개인 또는 문화로서 우리 자신을 최적화하는 것이 아니라 이 모든 관점에서 나온 최고의 아이디어를 통합해야 한다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</a:t>
            </a:r>
            <a:endParaRPr lang="ko-KR" altLang="en-US" b="0" i="0" dirty="0">
              <a:solidFill>
                <a:srgbClr val="223C45"/>
              </a:solidFill>
              <a:effectLst/>
              <a:latin typeface="se-nanumgothic"/>
            </a:endParaRPr>
          </a:p>
          <a:p>
            <a:pPr algn="l" fontAlgn="base"/>
            <a:endParaRPr lang="en-US" altLang="ko-KR" b="0" i="0" dirty="0">
              <a:solidFill>
                <a:srgbClr val="223C45"/>
              </a:solidFill>
              <a:effectLst/>
              <a:latin typeface="se-nanumsquare"/>
            </a:endParaRPr>
          </a:p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주문을 깬 후에는 신선한 눈으로 세상을 둘러보라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당신이 사는 거리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,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집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,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학교에서 매일 일어나는 특별한 일을 발견하게 될지도 모른다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이 대가들 그리고 세상의 다른 대가들을 축복하라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그리고 주위를 자세히 살펴라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더 소박한 마법이 사방에서 이뤄지고 있음을 알게 될 것이다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endParaRPr lang="ko-KR" altLang="en-US" b="0" i="0" dirty="0">
              <a:solidFill>
                <a:srgbClr val="223C45"/>
              </a:solidFill>
              <a:effectLst/>
              <a:latin typeface="se-nanumgothic"/>
            </a:endParaRPr>
          </a:p>
          <a:p>
            <a:pPr algn="l" fontAlgn="base"/>
            <a:endParaRPr lang="en-US" altLang="ko-KR" b="1" i="0" u="sng" dirty="0">
              <a:solidFill>
                <a:srgbClr val="54B800"/>
              </a:solidFill>
              <a:effectLst/>
              <a:latin typeface="inherit"/>
            </a:endParaRPr>
          </a:p>
          <a:p>
            <a:pPr algn="l" fontAlgn="base"/>
            <a:r>
              <a:rPr lang="ko-KR" altLang="en-US" b="1" i="0" u="sng" dirty="0">
                <a:effectLst/>
                <a:latin typeface="inherit"/>
              </a:rPr>
              <a:t>사람은 무엇을 위해 존재하는가</a:t>
            </a:r>
            <a:r>
              <a:rPr lang="en-US" altLang="ko-KR" b="1" i="0" u="sng" dirty="0">
                <a:effectLst/>
                <a:latin typeface="inherit"/>
              </a:rPr>
              <a:t>?</a:t>
            </a:r>
            <a:r>
              <a:rPr lang="ko-KR" altLang="en-US" b="0" i="0" dirty="0">
                <a:effectLst/>
                <a:latin typeface="se-nanumsquare"/>
              </a:rPr>
              <a:t> 알고리즘은 많은 일을 할 수 있지만</a:t>
            </a:r>
            <a:r>
              <a:rPr lang="en-US" altLang="ko-KR" b="0" i="0" dirty="0">
                <a:effectLst/>
                <a:latin typeface="se-nanumsquare"/>
              </a:rPr>
              <a:t>, </a:t>
            </a:r>
            <a:r>
              <a:rPr lang="ko-KR" altLang="en-US" b="0" i="0" dirty="0">
                <a:effectLst/>
                <a:latin typeface="se-nanumsquare"/>
              </a:rPr>
              <a:t>결코 관심을 기울일 줄 모른다</a:t>
            </a:r>
            <a:r>
              <a:rPr lang="en-US" altLang="ko-KR" b="0" i="0" dirty="0">
                <a:effectLst/>
                <a:latin typeface="se-nanumsquare"/>
              </a:rPr>
              <a:t>. </a:t>
            </a:r>
            <a:r>
              <a:rPr lang="ko-KR" altLang="en-US" b="1" i="0" u="sng" dirty="0">
                <a:effectLst/>
                <a:latin typeface="inherit"/>
              </a:rPr>
              <a:t>사람은 관심을 위해 존재한다</a:t>
            </a:r>
            <a:endParaRPr lang="ko-KR" altLang="en-US" b="0" i="0" u="sng" dirty="0"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484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164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마무리 하며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10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8490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636332" y="855914"/>
            <a:ext cx="16939136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10. </a:t>
            </a:r>
            <a:r>
              <a:rPr lang="ko-KR" altLang="en-US" sz="4000" dirty="0"/>
              <a:t>마무리 하며</a:t>
            </a:r>
          </a:p>
          <a:p>
            <a:endParaRPr lang="en-US" sz="4000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1533798"/>
            <a:ext cx="6019800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빅데이터가 알려 주지 않는 전략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0D97AB-A927-4349-ADF3-F91186B8CBB8}"/>
              </a:ext>
            </a:extLst>
          </p:cNvPr>
          <p:cNvSpPr txBox="1"/>
          <p:nvPr/>
        </p:nvSpPr>
        <p:spPr>
          <a:xfrm>
            <a:off x="1295400" y="2400300"/>
            <a:ext cx="16280068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수학공식처럼 특정 이론을 사용하면 통찰력을 얻을 수 </a:t>
            </a:r>
            <a:r>
              <a:rPr lang="ko-KR" altLang="en-US" b="0" i="0" dirty="0" err="1">
                <a:solidFill>
                  <a:srgbClr val="223C45"/>
                </a:solidFill>
                <a:effectLst/>
                <a:latin typeface="se-nanumsquare"/>
              </a:rPr>
              <a:t>있겠지와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 같은 착각으로 이 책을 읽을 것이라면 추천하지 않는다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오히려 심도 있는 인문학에 한 발 더 내딛고 싶은 </a:t>
            </a:r>
            <a:r>
              <a:rPr lang="ko-KR" altLang="en-US" dirty="0">
                <a:solidFill>
                  <a:srgbClr val="223C45"/>
                </a:solidFill>
                <a:latin typeface="se-nanumsquare"/>
              </a:rPr>
              <a:t>사람에게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 책을 권한다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</a:p>
          <a:p>
            <a:pPr algn="l" fontAlgn="base"/>
            <a:endParaRPr lang="en-US" altLang="ko-KR" dirty="0">
              <a:solidFill>
                <a:srgbClr val="223C45"/>
              </a:solidFill>
              <a:latin typeface="se-nanumsquare"/>
            </a:endParaRPr>
          </a:p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비단 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&lt;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경제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·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경영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&gt; </a:t>
            </a:r>
            <a:r>
              <a:rPr lang="ko-KR" altLang="en-US" b="0" i="0" dirty="0" err="1">
                <a:solidFill>
                  <a:srgbClr val="223C45"/>
                </a:solidFill>
                <a:effectLst/>
                <a:latin typeface="se-nanumsquare"/>
              </a:rPr>
              <a:t>분야뿐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 아니라 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&lt;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자연과학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&gt;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까지도 이 사고는 중요한 통찰력을 제공해 줄 것이다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그리고 우리의 육감적인 센스를 총체적으로 발휘할 수 있는 방향성에 대해서도 알려줄 것이다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</a:t>
            </a:r>
          </a:p>
          <a:p>
            <a:pPr algn="l" fontAlgn="base"/>
            <a:endParaRPr lang="ko-KR" altLang="en-US" b="0" i="0" dirty="0">
              <a:solidFill>
                <a:srgbClr val="223C4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이 전략들에 통찰력을 더했을 때 어떤 일이 일어나는지 알려주고 있다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자신이 전문적으로 진출하려는 분야에 정말 깊게 </a:t>
            </a:r>
            <a:r>
              <a:rPr lang="en-US" altLang="ko-KR" b="1" i="0" u="none" strike="noStrike" dirty="0">
                <a:solidFill>
                  <a:srgbClr val="004E6A"/>
                </a:solidFill>
                <a:effectLst/>
                <a:latin typeface="inherit"/>
              </a:rPr>
              <a:t>'</a:t>
            </a:r>
            <a:r>
              <a:rPr lang="ko-KR" altLang="en-US" b="1" i="0" u="none" strike="noStrike" dirty="0">
                <a:solidFill>
                  <a:srgbClr val="004E6A"/>
                </a:solidFill>
                <a:effectLst/>
                <a:latin typeface="inherit"/>
              </a:rPr>
              <a:t>몰입</a:t>
            </a:r>
            <a:r>
              <a:rPr lang="en-US" altLang="ko-KR" b="1" i="0" u="none" strike="noStrike" dirty="0">
                <a:solidFill>
                  <a:srgbClr val="004E6A"/>
                </a:solidFill>
                <a:effectLst/>
                <a:latin typeface="inherit"/>
              </a:rPr>
              <a:t>'</a:t>
            </a:r>
            <a:r>
              <a:rPr lang="ko-KR" altLang="en-US" b="1" i="0" u="none" strike="noStrike" dirty="0">
                <a:solidFill>
                  <a:srgbClr val="004E6A"/>
                </a:solidFill>
                <a:effectLst/>
                <a:latin typeface="inherit"/>
              </a:rPr>
              <a:t>해야 하며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 그 방법은 무엇인지 차근차근히 짚어볼 필요가 있을 것이다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그 속에서의 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'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통계학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'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과 관련된 비판적 사고는 주변의 모든 수치를 다시금 바라보게 만든다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</a:t>
            </a:r>
          </a:p>
          <a:p>
            <a:pPr algn="l" fontAlgn="base"/>
            <a:endParaRPr lang="ko-KR" altLang="en-US" b="0" i="0" dirty="0">
              <a:solidFill>
                <a:srgbClr val="223C4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직접 데이터를 살필 때에도 맥락이 들어가 있는지 이 통찰력을 갖출 필요가 있다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예를 들어 집회 참여 인원 수치가 어느 기관에서 집계 </a:t>
            </a:r>
            <a:r>
              <a:rPr lang="ko-KR" altLang="en-US" b="0" i="0" dirty="0" err="1">
                <a:solidFill>
                  <a:srgbClr val="223C45"/>
                </a:solidFill>
                <a:effectLst/>
                <a:latin typeface="se-nanumsquare"/>
              </a:rPr>
              <a:t>되었는지와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 같은 관심을 통해 수치가 진실이 아니라는 사실을 알 수도 있다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</a:p>
          <a:p>
            <a:pPr algn="l" fontAlgn="base"/>
            <a:endParaRPr lang="ko-KR" altLang="en-US" b="0" i="0" dirty="0">
              <a:solidFill>
                <a:srgbClr val="223C45"/>
              </a:solidFill>
              <a:effectLst/>
              <a:latin typeface="se-nanumgothic"/>
            </a:endParaRPr>
          </a:p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또한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,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이 통찰력은 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'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잠복 변수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'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나 은닉층들을 파헤쳐 줄 수 있는 또 다른 무기가 될 수도 있다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변수화 시키지 못했던 맥락을 찾아 변수화 시키거나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,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연구에 미쳐 고려하지 못한 새로운 요소를 발견해낼 수 있다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 </a:t>
            </a:r>
          </a:p>
          <a:p>
            <a:pPr algn="l" fontAlgn="base"/>
            <a:endParaRPr lang="en-US" altLang="ko-KR" dirty="0">
              <a:solidFill>
                <a:srgbClr val="223C45"/>
              </a:solidFill>
              <a:latin typeface="se-nanumsquare"/>
            </a:endParaRPr>
          </a:p>
          <a:p>
            <a:pPr algn="l" fontAlgn="base"/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즉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, </a:t>
            </a:r>
            <a:r>
              <a:rPr lang="ko-KR" altLang="en-US" b="0" i="0" dirty="0">
                <a:solidFill>
                  <a:srgbClr val="223C45"/>
                </a:solidFill>
                <a:effectLst/>
                <a:latin typeface="se-nanumsquare"/>
              </a:rPr>
              <a:t>빅데이터가 알려주지 않은 전략은 빅데이터의 또 다른 전략이 되어버릴 수 있다</a:t>
            </a:r>
            <a:r>
              <a:rPr lang="en-US" altLang="ko-KR" b="0" i="0" dirty="0">
                <a:solidFill>
                  <a:srgbClr val="223C45"/>
                </a:solidFill>
                <a:effectLst/>
                <a:latin typeface="se-nanumsquare"/>
              </a:rPr>
              <a:t>.</a:t>
            </a:r>
            <a:endParaRPr lang="ko-KR" altLang="en-US" b="0" i="0" dirty="0">
              <a:solidFill>
                <a:srgbClr val="223C45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047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51229" y="2506013"/>
            <a:ext cx="12087443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200" dirty="0">
                <a:solidFill>
                  <a:srgbClr val="FFFFFF"/>
                </a:solidFill>
                <a:latin typeface="Open Sans ExtraBold" pitchFamily="34" charset="0"/>
                <a:ea typeface="맑은 고딕" panose="020B0503020000020004" pitchFamily="50" charset="-127"/>
                <a:cs typeface="Open Sans ExtraBold" pitchFamily="34" charset="0"/>
              </a:rPr>
              <a:t>THANK YOU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077200" y="3385508"/>
            <a:ext cx="233992" cy="233992"/>
            <a:chOff x="8190889" y="1851895"/>
            <a:chExt cx="233992" cy="233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171208" y="9029944"/>
            <a:ext cx="613981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7131" y="1557867"/>
            <a:ext cx="12364989" cy="12554475"/>
            <a:chOff x="-4317131" y="1557866"/>
            <a:chExt cx="12364989" cy="12554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100000">
              <a:off x="-4317131" y="1557866"/>
              <a:ext cx="12364989" cy="1255447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-958083" y="2651486"/>
            <a:ext cx="9529511" cy="5843990"/>
            <a:chOff x="-927584" y="2638781"/>
            <a:chExt cx="9529511" cy="5843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27584" y="2638781"/>
              <a:ext cx="9529511" cy="5843989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5D38E4F-EC12-4D5E-836E-47BBC98F7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931" y="2271411"/>
            <a:ext cx="6463235" cy="7090206"/>
          </a:xfrm>
          <a:prstGeom prst="rect">
            <a:avLst/>
          </a:prstGeom>
        </p:spPr>
      </p:pic>
      <p:pic>
        <p:nvPicPr>
          <p:cNvPr id="33" name="Picture 8" descr="은꽃연가 (炫材詩集 No.1) - 리디 은꽃연가">
            <a:extLst>
              <a:ext uri="{FF2B5EF4-FFF2-40B4-BE49-F238E27FC236}">
                <a16:creationId xmlns:a16="http://schemas.microsoft.com/office/drawing/2014/main" id="{7917E1B9-B951-4DF4-9912-816BA7C3B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268" y="5083212"/>
            <a:ext cx="2134013" cy="349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D99A821-EAEF-4492-A090-5E779C517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9077" y="2637887"/>
            <a:ext cx="6132551" cy="1707567"/>
          </a:xfrm>
          <a:prstGeom prst="rect">
            <a:avLst/>
          </a:prstGeom>
        </p:spPr>
      </p:pic>
      <p:sp>
        <p:nvSpPr>
          <p:cNvPr id="15" name="Object 8"/>
          <p:cNvSpPr txBox="1"/>
          <p:nvPr/>
        </p:nvSpPr>
        <p:spPr>
          <a:xfrm>
            <a:off x="1120264" y="767537"/>
            <a:ext cx="786202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소개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010"/>
          <p:cNvGrpSpPr/>
          <p:nvPr/>
        </p:nvGrpSpPr>
        <p:grpSpPr>
          <a:xfrm>
            <a:off x="2851997" y="1333500"/>
            <a:ext cx="196003" cy="196003"/>
            <a:chOff x="5900445" y="1895374"/>
            <a:chExt cx="196003" cy="196003"/>
          </a:xfrm>
        </p:grpSpPr>
        <p:pic>
          <p:nvPicPr>
            <p:cNvPr id="17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2627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52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프롤로그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물리학 </a:t>
            </a:r>
            <a:r>
              <a:rPr lang="en-US" altLang="ko-KR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vs 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사회학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03218" y="1530900"/>
            <a:ext cx="16508982" cy="4560012"/>
            <a:chOff x="703218" y="1409700"/>
            <a:chExt cx="16508982" cy="3800540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3460200"/>
              <a:chOff x="1093218" y="1903334"/>
              <a:chExt cx="16508982" cy="3312817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3226583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3651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과학에서 인간의 행동이 방정식에 포함되면 상황이 비선형적으로 변한다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물리학은 쉽지만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사회학이 어려운 이유가 거기에 있다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STEM(Science, Technology, Engineering, Math) </a:t>
              </a: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기반의 지식과 빅데이터의 추상적인 개념에만 과도하게 집중</a:t>
              </a: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인간적인 추론과 판단의 가치가 무시되고 있음</a:t>
              </a: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또한 비선형적 변화에 대한 감수성을 둔하게 하고 정성적 정보에서 의미를 찾아 내는 능력이 약화 되고 있음</a:t>
              </a: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61308" y="6035927"/>
            <a:ext cx="16508982" cy="2993772"/>
            <a:chOff x="703218" y="8039100"/>
            <a:chExt cx="16508982" cy="2993772"/>
          </a:xfrm>
        </p:grpSpPr>
        <p:grpSp>
          <p:nvGrpSpPr>
            <p:cNvPr id="37" name="그룹 36"/>
            <p:cNvGrpSpPr/>
            <p:nvPr/>
          </p:nvGrpSpPr>
          <p:grpSpPr>
            <a:xfrm>
              <a:off x="703218" y="8039100"/>
              <a:ext cx="16508982" cy="2993772"/>
              <a:chOff x="1093218" y="1903334"/>
              <a:chExt cx="16508982" cy="2862810"/>
            </a:xfrm>
          </p:grpSpPr>
          <p:sp>
            <p:nvSpPr>
              <p:cNvPr id="38" name="모서리가 둥근 직사각형 37"/>
              <p:cNvSpPr/>
              <p:nvPr/>
            </p:nvSpPr>
            <p:spPr>
              <a:xfrm>
                <a:off x="1093218" y="1989568"/>
                <a:ext cx="16508982" cy="277657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55018" y="2478082"/>
                <a:ext cx="636332" cy="500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5" name="직사각형 44"/>
            <p:cNvSpPr/>
            <p:nvPr/>
          </p:nvSpPr>
          <p:spPr>
            <a:xfrm>
              <a:off x="1855193" y="8188505"/>
              <a:ext cx="15061207" cy="21650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많은 데이터 확보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많은 알고리즘이 중요하지 않음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인간의 행동에 대한 관점을 갖지 못하면 우리의 통찰은 아무런 힘을 발휘하지 못함</a:t>
              </a: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인간적 방식</a:t>
              </a:r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＇</a:t>
              </a: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간과하면 세상을 진정으로 이해 할 수 없음</a:t>
              </a: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 분석 이전에 </a:t>
              </a:r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비판적 사고</a:t>
              </a:r>
              <a:r>
                <a:rPr lang="en-US" altLang="ko-KR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r>
                <a:rPr lang="ko-KR" altLang="en-US" sz="28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이해 해야 함</a:t>
              </a:r>
              <a:endPara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인간적 요소</a:t>
            </a:r>
            <a:r>
              <a:rPr lang="en-US" altLang="ko-KR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, 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통찰의 기본 요소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90352" y="1683689"/>
            <a:ext cx="16508982" cy="1414582"/>
            <a:chOff x="814000" y="1538300"/>
            <a:chExt cx="16508982" cy="1293690"/>
          </a:xfrm>
        </p:grpSpPr>
        <p:grpSp>
          <p:nvGrpSpPr>
            <p:cNvPr id="4" name="그룹 3"/>
            <p:cNvGrpSpPr/>
            <p:nvPr/>
          </p:nvGrpSpPr>
          <p:grpSpPr>
            <a:xfrm>
              <a:off x="814000" y="1538300"/>
              <a:ext cx="16508982" cy="1293690"/>
              <a:chOff x="1204000" y="2026457"/>
              <a:chExt cx="16508982" cy="1238587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204000" y="2026457"/>
                <a:ext cx="16508982" cy="1238587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04218" y="2026457"/>
                <a:ext cx="668870" cy="1075682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42822" y="2194547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811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공학에서는 인간적인 요소는 오류를 범할 가능성의 다른 말이다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인간적 요소 연구는 인간이 종종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저지러기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쉬운 일반적인 실수를 기계가 잘 극복하는 방법을 탐구하는 것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81BF1AE-623D-44FF-AD69-84852332F136}"/>
              </a:ext>
            </a:extLst>
          </p:cNvPr>
          <p:cNvGrpSpPr/>
          <p:nvPr/>
        </p:nvGrpSpPr>
        <p:grpSpPr>
          <a:xfrm>
            <a:off x="762000" y="3424118"/>
            <a:ext cx="16508982" cy="1414582"/>
            <a:chOff x="814000" y="1538300"/>
            <a:chExt cx="16508982" cy="129369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658673E-8C32-4BBA-83D5-6718A3707062}"/>
                </a:ext>
              </a:extLst>
            </p:cNvPr>
            <p:cNvGrpSpPr/>
            <p:nvPr/>
          </p:nvGrpSpPr>
          <p:grpSpPr>
            <a:xfrm>
              <a:off x="814000" y="1538300"/>
              <a:ext cx="16508982" cy="1293690"/>
              <a:chOff x="1204000" y="2026457"/>
              <a:chExt cx="16508982" cy="1238587"/>
            </a:xfrm>
          </p:grpSpPr>
          <p:sp>
            <p:nvSpPr>
              <p:cNvPr id="23" name="모서리가 둥근 직사각형 15">
                <a:extLst>
                  <a:ext uri="{FF2B5EF4-FFF2-40B4-BE49-F238E27FC236}">
                    <a16:creationId xmlns:a16="http://schemas.microsoft.com/office/drawing/2014/main" id="{63406699-33CC-4872-80EB-1AE775827DB4}"/>
                  </a:ext>
                </a:extLst>
              </p:cNvPr>
              <p:cNvSpPr/>
              <p:nvPr/>
            </p:nvSpPr>
            <p:spPr>
              <a:xfrm>
                <a:off x="1204000" y="2026457"/>
                <a:ext cx="16508982" cy="1238587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모서리가 둥근 직사각형 16">
                <a:extLst>
                  <a:ext uri="{FF2B5EF4-FFF2-40B4-BE49-F238E27FC236}">
                    <a16:creationId xmlns:a16="http://schemas.microsoft.com/office/drawing/2014/main" id="{30B06E13-D8EA-4A35-82A7-E7168B850D6F}"/>
                  </a:ext>
                </a:extLst>
              </p:cNvPr>
              <p:cNvSpPr/>
              <p:nvPr/>
            </p:nvSpPr>
            <p:spPr>
              <a:xfrm>
                <a:off x="1304218" y="2026457"/>
                <a:ext cx="668870" cy="1075682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A1841B-D8E3-4648-AAF9-A135448B3663}"/>
                  </a:ext>
                </a:extLst>
              </p:cNvPr>
              <p:cNvSpPr txBox="1"/>
              <p:nvPr/>
            </p:nvSpPr>
            <p:spPr>
              <a:xfrm>
                <a:off x="1342822" y="2194547"/>
                <a:ext cx="636332" cy="45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30C8CB6-63F8-4492-AD6F-C7E5EF655166}"/>
                </a:ext>
              </a:extLst>
            </p:cNvPr>
            <p:cNvSpPr/>
            <p:nvPr/>
          </p:nvSpPr>
          <p:spPr>
            <a:xfrm>
              <a:off x="1855193" y="1559105"/>
              <a:ext cx="15061207" cy="11488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인문학은 우리에게 다른 세계를 상상하는 법을 가르친다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문화적 지식과 인간적 경험에 대한 해석을 활용해 다른 세계를 온전히 상상 할 수 있다면 반드시 우리 자신의 세계에 대한 날카로운 관점을 갖게 된다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EB11A5F-C2DE-4F07-8A6B-21D5F398473F}"/>
              </a:ext>
            </a:extLst>
          </p:cNvPr>
          <p:cNvGrpSpPr/>
          <p:nvPr/>
        </p:nvGrpSpPr>
        <p:grpSpPr>
          <a:xfrm>
            <a:off x="779842" y="5181179"/>
            <a:ext cx="16508982" cy="1414582"/>
            <a:chOff x="814000" y="1538300"/>
            <a:chExt cx="16508982" cy="1293690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EB3D15BF-A87D-4C83-A895-029F2B0B60A0}"/>
                </a:ext>
              </a:extLst>
            </p:cNvPr>
            <p:cNvGrpSpPr/>
            <p:nvPr/>
          </p:nvGrpSpPr>
          <p:grpSpPr>
            <a:xfrm>
              <a:off x="814000" y="1538300"/>
              <a:ext cx="16508982" cy="1293690"/>
              <a:chOff x="1204000" y="2026457"/>
              <a:chExt cx="16508982" cy="1238587"/>
            </a:xfrm>
          </p:grpSpPr>
          <p:sp>
            <p:nvSpPr>
              <p:cNvPr id="29" name="모서리가 둥근 직사각형 15">
                <a:extLst>
                  <a:ext uri="{FF2B5EF4-FFF2-40B4-BE49-F238E27FC236}">
                    <a16:creationId xmlns:a16="http://schemas.microsoft.com/office/drawing/2014/main" id="{CA44B63B-D9E3-47E7-BAA3-0451D2708BDC}"/>
                  </a:ext>
                </a:extLst>
              </p:cNvPr>
              <p:cNvSpPr/>
              <p:nvPr/>
            </p:nvSpPr>
            <p:spPr>
              <a:xfrm>
                <a:off x="1204000" y="2026457"/>
                <a:ext cx="16508982" cy="1238587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모서리가 둥근 직사각형 16">
                <a:extLst>
                  <a:ext uri="{FF2B5EF4-FFF2-40B4-BE49-F238E27FC236}">
                    <a16:creationId xmlns:a16="http://schemas.microsoft.com/office/drawing/2014/main" id="{D3ACE79D-D621-4288-83D0-AEA81BAA2E1F}"/>
                  </a:ext>
                </a:extLst>
              </p:cNvPr>
              <p:cNvSpPr/>
              <p:nvPr/>
            </p:nvSpPr>
            <p:spPr>
              <a:xfrm>
                <a:off x="1304218" y="2026457"/>
                <a:ext cx="668870" cy="1075682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CC04260-D7F6-48CC-B8BA-46793B534045}"/>
                  </a:ext>
                </a:extLst>
              </p:cNvPr>
              <p:cNvSpPr txBox="1"/>
              <p:nvPr/>
            </p:nvSpPr>
            <p:spPr>
              <a:xfrm>
                <a:off x="1342822" y="2194547"/>
                <a:ext cx="636332" cy="458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160006E-715D-4F3F-B10B-1789E669FA94}"/>
                </a:ext>
              </a:extLst>
            </p:cNvPr>
            <p:cNvSpPr/>
            <p:nvPr/>
          </p:nvSpPr>
          <p:spPr>
            <a:xfrm>
              <a:off x="1855193" y="1559105"/>
              <a:ext cx="15061207" cy="1233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센스 메이킹은 우리가 잊어버릴 위험에 처한 일련의 가치들에 기초한 절차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오랜 문화적 탐구 활동을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가르킨다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세상을 이해하는데 인간적 요소가 가장 중요한 이유를 인식 해야 한다 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706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11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002295" y="3002314"/>
            <a:ext cx="16272723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센스 메이킹</a:t>
            </a:r>
            <a:r>
              <a:rPr lang="en-US" altLang="ko-KR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, </a:t>
            </a:r>
            <a:r>
              <a:rPr lang="ko-KR" altLang="en-US" sz="6000" b="1" kern="0" spc="-3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데이터로 부터 의미를 추출하다</a:t>
            </a:r>
            <a:endParaRPr lang="en-US" sz="6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3897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964233" y="769938"/>
            <a:ext cx="1693913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dirty="0"/>
              <a:t>2. </a:t>
            </a:r>
            <a:r>
              <a:rPr lang="ko-KR" altLang="en-US" sz="4000" dirty="0"/>
              <a:t>데이터로부터 의미를 추출한다</a:t>
            </a:r>
            <a:endParaRPr lang="en-US" sz="4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6433397" y="855914"/>
            <a:ext cx="196003" cy="196003"/>
            <a:chOff x="5900445" y="1895374"/>
            <a:chExt cx="196003" cy="19600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BCEFA3C-AC27-4ACA-A1F3-16E39F7FA5E3}"/>
              </a:ext>
            </a:extLst>
          </p:cNvPr>
          <p:cNvSpPr txBox="1"/>
          <p:nvPr/>
        </p:nvSpPr>
        <p:spPr>
          <a:xfrm>
            <a:off x="1143000" y="2933700"/>
            <a:ext cx="15925800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인문학에 기초해 실용적인 지혜를 얻는 방식</a:t>
            </a:r>
            <a:r>
              <a:rPr lang="en-US" altLang="ko-KR" sz="2800" dirty="0"/>
              <a:t>, </a:t>
            </a:r>
            <a:r>
              <a:rPr lang="ko-KR" altLang="en-US" sz="2800" dirty="0"/>
              <a:t>알고리즘 사고와 정반대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알고리즘 사고는 </a:t>
            </a:r>
            <a:r>
              <a:rPr lang="en-US" altLang="ko-KR" sz="2800" dirty="0"/>
              <a:t>1</a:t>
            </a:r>
            <a:r>
              <a:rPr lang="ko-KR" altLang="en-US" sz="2800" dirty="0"/>
              <a:t>초당 수조 </a:t>
            </a:r>
            <a:r>
              <a:rPr lang="ko-KR" altLang="en-US" sz="2800" dirty="0" err="1"/>
              <a:t>테라바이트의</a:t>
            </a:r>
            <a:r>
              <a:rPr lang="ko-KR" altLang="en-US" sz="2800" dirty="0"/>
              <a:t> 정보를 처리하며 폭넓게 나아가는 방식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센스 메이킹은 깊이 파고 들어 가는 방식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센스 메이킹의 기원은 실용적 지혜를 </a:t>
            </a:r>
            <a:r>
              <a:rPr lang="ko-KR" altLang="en-US" sz="2800" dirty="0" err="1"/>
              <a:t>프로네시스</a:t>
            </a:r>
            <a:r>
              <a:rPr lang="en-US" altLang="ko-KR" sz="2800" dirty="0"/>
              <a:t>(phronesis)</a:t>
            </a:r>
            <a:r>
              <a:rPr lang="ko-KR" altLang="en-US" sz="2800" dirty="0"/>
              <a:t>로 칭한 아리스토텔레스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 err="1"/>
              <a:t>프로네시스는</a:t>
            </a:r>
            <a:r>
              <a:rPr lang="ko-KR" altLang="en-US" sz="2800" dirty="0"/>
              <a:t> 지식 뿐만 아니라 경험까지 능숙하게 통합 할 수 있어야 함 </a:t>
            </a: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800" dirty="0"/>
              <a:t>가령</a:t>
            </a:r>
            <a:r>
              <a:rPr lang="en-US" altLang="ko-KR" sz="2800" dirty="0"/>
              <a:t>, </a:t>
            </a:r>
            <a:r>
              <a:rPr lang="ko-KR" altLang="en-US" sz="2800" dirty="0"/>
              <a:t>경험 많은 경영자가 수만 명의 사람이 일하는 조직에서 일어나는 미묘한 변화를 감지 할 때</a:t>
            </a:r>
            <a:r>
              <a:rPr lang="en-US" altLang="ko-KR" sz="2800" dirty="0"/>
              <a:t>, </a:t>
            </a:r>
            <a:r>
              <a:rPr lang="ko-KR" altLang="en-US" sz="2800" dirty="0"/>
              <a:t>혹은 정치인이 법제 개혁이 이뤄졌을 때 선거구에서 일어 날 만한 일련의 사건들을 즉시 상상 할 수 있는 능력이 </a:t>
            </a:r>
            <a:r>
              <a:rPr lang="ko-KR" altLang="en-US" sz="2800" dirty="0" err="1"/>
              <a:t>프로네시임</a:t>
            </a:r>
            <a:endParaRPr lang="en-US" altLang="ko-KR" sz="2800" dirty="0"/>
          </a:p>
          <a:p>
            <a:endParaRPr lang="en-US" altLang="ko-KR" sz="2800" dirty="0"/>
          </a:p>
        </p:txBody>
      </p:sp>
      <p:sp>
        <p:nvSpPr>
          <p:cNvPr id="49" name="모서리가 둥근 직사각형 29">
            <a:extLst>
              <a:ext uri="{FF2B5EF4-FFF2-40B4-BE49-F238E27FC236}">
                <a16:creationId xmlns:a16="http://schemas.microsoft.com/office/drawing/2014/main" id="{0DF15966-2C85-4C43-B15A-55C053F7EEF4}"/>
              </a:ext>
            </a:extLst>
          </p:cNvPr>
          <p:cNvSpPr/>
          <p:nvPr/>
        </p:nvSpPr>
        <p:spPr>
          <a:xfrm>
            <a:off x="1295400" y="2055232"/>
            <a:ext cx="4403544" cy="690136"/>
          </a:xfrm>
          <a:prstGeom prst="roundRect">
            <a:avLst/>
          </a:prstGeom>
          <a:solidFill>
            <a:srgbClr val="53438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센스 메이킹</a:t>
            </a:r>
            <a:r>
              <a:rPr lang="en-US" altLang="ko-KR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79153-3A7F-4EDA-8025-B678CF21A634}"/>
              </a:ext>
            </a:extLst>
          </p:cNvPr>
          <p:cNvSpPr txBox="1"/>
          <p:nvPr/>
        </p:nvSpPr>
        <p:spPr>
          <a:xfrm>
            <a:off x="9601200" y="184523"/>
            <a:ext cx="868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/>
              <a:t>2.</a:t>
            </a:r>
            <a:r>
              <a:rPr lang="ko-KR" altLang="en-US" sz="2400" dirty="0"/>
              <a:t>데이터로부터 의미를 추출한다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4367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T서체 Medium"/>
        <a:ea typeface="KT서체 Medium"/>
        <a:cs typeface=""/>
      </a:majorFont>
      <a:minorFont>
        <a:latin typeface="KT서체 Light"/>
        <a:ea typeface="KT서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110784</TotalTime>
  <Words>3930</Words>
  <Application>Microsoft Office PowerPoint</Application>
  <PresentationFormat>사용자 지정</PresentationFormat>
  <Paragraphs>426</Paragraphs>
  <Slides>38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0" baseType="lpstr">
      <vt:lpstr>Gmarket Sans Light</vt:lpstr>
      <vt:lpstr>inherit</vt:lpstr>
      <vt:lpstr>KT서체 Light</vt:lpstr>
      <vt:lpstr>se-nanumgothic</vt:lpstr>
      <vt:lpstr>se-nanumsquare</vt:lpstr>
      <vt:lpstr>Dotum</vt:lpstr>
      <vt:lpstr>맑은 고딕</vt:lpstr>
      <vt:lpstr>Arial</vt:lpstr>
      <vt:lpstr>Open Sans</vt:lpstr>
      <vt:lpstr>Open Sans ExtraBold</vt:lpstr>
      <vt:lpstr>Wingdings</vt:lpstr>
      <vt:lpstr>Office Theme</vt:lpstr>
      <vt:lpstr>PowerPoint 프레젠테이션</vt:lpstr>
      <vt:lpstr>PowerPoint 프레젠테이션</vt:lpstr>
      <vt:lpstr>교수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오인택</cp:lastModifiedBy>
  <cp:revision>182</cp:revision>
  <dcterms:created xsi:type="dcterms:W3CDTF">2022-11-30T10:39:07Z</dcterms:created>
  <dcterms:modified xsi:type="dcterms:W3CDTF">2025-03-10T08:10:30Z</dcterms:modified>
</cp:coreProperties>
</file>